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4C9853-CBE3-4EE3-802E-33DF3342505B}" v="66" dt="2025-06-04T15:56:56.659"/>
    <p1510:client id="{92C58FC0-4BFB-F615-F097-EC1764ED5918}" v="62" dt="2025-06-04T15:13:08.2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702" y="1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6/4/2025</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6/4/2025</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6/4/2025</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8"/>
          </a:xfrm>
          <a:prstGeom prst="rect">
            <a:avLst/>
          </a:prstGeom>
        </p:spPr>
      </p:pic>
      <p:sp>
        <p:nvSpPr>
          <p:cNvPr id="2" name="Holder 2"/>
          <p:cNvSpPr>
            <a:spLocks noGrp="1"/>
          </p:cNvSpPr>
          <p:nvPr>
            <p:ph type="title"/>
          </p:nvPr>
        </p:nvSpPr>
        <p:spPr>
          <a:xfrm>
            <a:off x="848969" y="417652"/>
            <a:ext cx="10494060" cy="5892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5673978" y="1685925"/>
            <a:ext cx="5111750" cy="3735070"/>
          </a:xfrm>
          <a:prstGeom prst="rect">
            <a:avLst/>
          </a:prstGeom>
        </p:spPr>
        <p:txBody>
          <a:bodyPr wrap="square" lIns="0" tIns="0" rIns="0" bIns="0">
            <a:spAutoFit/>
          </a:bodyPr>
          <a:lstStyle>
            <a:lvl1pPr>
              <a:defRPr sz="20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6/4/2025</a:t>
            </a:fld>
            <a:endParaRPr lang="en-US"/>
          </a:p>
        </p:txBody>
      </p:sp>
      <p:sp>
        <p:nvSpPr>
          <p:cNvPr id="6" name="Holder 6"/>
          <p:cNvSpPr>
            <a:spLocks noGrp="1"/>
          </p:cNvSpPr>
          <p:nvPr>
            <p:ph type="sldNum" sz="quarter" idx="7"/>
          </p:nvPr>
        </p:nvSpPr>
        <p:spPr>
          <a:xfrm>
            <a:off x="11084306" y="6104028"/>
            <a:ext cx="333374" cy="255270"/>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159385">
              <a:lnSpc>
                <a:spcPts val="1835"/>
              </a:lnSpc>
            </a:pPr>
            <a:fld id="{81D60167-4931-47E6-BA6A-407CBD079E47}" type="slidenum">
              <a:rPr spc="20" dirty="0"/>
              <a:t>‹#›</a:t>
            </a:fld>
            <a:endParaRPr spc="2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onorlogue1998dev/DataScienceCapstoneProjectRepository/blob/main/SpaceX_Falcon9_DataWrangling.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onorlogue1998dev/DataScienceCapstoneProjectRepository/blob/main/SpaceX_Falcon9_EDA_VizLab.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onorlogue1998dev/DataScienceCapstoneProjectRepository/blob/main/SpaceX_Falcon9_EDA_SQL.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onorlogue1998dev/DataScienceCapstoneProjectRepository/blob/main/SpaceX_Falcon9_Interactive_Viz_Folium.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conorlogue1998dev/DataScienceCapstoneProjectRepository/blob/main/SpaceX_Falcon9_Plotly_Dashboard.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hyperlink" Target="https://github.com/conorlogue1998dev/DataScienceCapstoneProjectRepository/blob/main/SpaceX_Falcon9_ML_PredictiveAnalysis.ipynb" TargetMode="External"/><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pn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3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github.com/conorlogue1998dev/DataScienceCapstoneProjectRepository/blob/main/Data%20Collection%20API%20Lab.ipyn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github.com/conorlogue1998dev/DataScienceCapstoneProjectRepository/blob/main/Falcon9_Data_Collection_with_Web_Scraping.ipynb" TargetMode="Externa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
        <p:nvSpPr>
          <p:cNvPr id="3" name="object 3"/>
          <p:cNvSpPr txBox="1"/>
          <p:nvPr/>
        </p:nvSpPr>
        <p:spPr>
          <a:xfrm>
            <a:off x="942136" y="4589145"/>
            <a:ext cx="1953260" cy="574675"/>
          </a:xfrm>
          <a:prstGeom prst="rect">
            <a:avLst/>
          </a:prstGeom>
        </p:spPr>
        <p:txBody>
          <a:bodyPr vert="horz" wrap="square" lIns="0" tIns="12700" rIns="0" bIns="0" rtlCol="0" anchor="t">
            <a:spAutoFit/>
          </a:bodyPr>
          <a:lstStyle/>
          <a:p>
            <a:pPr marL="38100">
              <a:spcBef>
                <a:spcPts val="100"/>
              </a:spcBef>
            </a:pPr>
            <a:r>
              <a:rPr lang="en-US" dirty="0">
                <a:solidFill>
                  <a:srgbClr val="E7E6E6"/>
                </a:solidFill>
                <a:latin typeface="Microsoft Sans Serif"/>
                <a:ea typeface="Microsoft Sans Serif"/>
                <a:cs typeface="Microsoft Sans Serif"/>
              </a:rPr>
              <a:t>Connor Logue</a:t>
            </a:r>
            <a:endParaRPr sz="1800" dirty="0">
              <a:solidFill>
                <a:srgbClr val="E7E6E6"/>
              </a:solidFill>
              <a:latin typeface="Microsoft Sans Serif"/>
              <a:cs typeface="Microsoft Sans Serif"/>
            </a:endParaRPr>
          </a:p>
          <a:p>
            <a:pPr marL="38100">
              <a:lnSpc>
                <a:spcPct val="100000"/>
              </a:lnSpc>
            </a:pPr>
            <a:r>
              <a:rPr lang="en-US" spc="-90" dirty="0">
                <a:solidFill>
                  <a:srgbClr val="E7E6E6"/>
                </a:solidFill>
                <a:latin typeface="Microsoft Sans Serif"/>
                <a:cs typeface="Microsoft Sans Serif"/>
              </a:rPr>
              <a:t>June</a:t>
            </a:r>
            <a:r>
              <a:rPr sz="1800" spc="60" dirty="0">
                <a:solidFill>
                  <a:srgbClr val="E7E6E6"/>
                </a:solidFill>
                <a:latin typeface="Microsoft Sans Serif"/>
                <a:cs typeface="Microsoft Sans Serif"/>
              </a:rPr>
              <a:t> </a:t>
            </a:r>
            <a:r>
              <a:rPr sz="1800" dirty="0">
                <a:solidFill>
                  <a:srgbClr val="E7E6E6"/>
                </a:solidFill>
                <a:latin typeface="Microsoft Sans Serif"/>
                <a:cs typeface="Microsoft Sans Serif"/>
              </a:rPr>
              <a:t>,</a:t>
            </a:r>
            <a:r>
              <a:rPr sz="1800" spc="70" dirty="0">
                <a:solidFill>
                  <a:srgbClr val="E7E6E6"/>
                </a:solidFill>
                <a:latin typeface="Microsoft Sans Serif"/>
                <a:cs typeface="Microsoft Sans Serif"/>
              </a:rPr>
              <a:t> </a:t>
            </a:r>
            <a:r>
              <a:rPr lang="en-US" spc="60" dirty="0">
                <a:solidFill>
                  <a:srgbClr val="E7E6E6"/>
                </a:solidFill>
                <a:latin typeface="Microsoft Sans Serif"/>
                <a:cs typeface="Microsoft Sans Serif"/>
              </a:rPr>
              <a:t>2025</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90016" y="676655"/>
            <a:ext cx="2104644" cy="629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75410"/>
            <a:ext cx="10042525" cy="4880695"/>
          </a:xfrm>
          <a:prstGeom prst="rect">
            <a:avLst/>
          </a:prstGeom>
        </p:spPr>
        <p:txBody>
          <a:bodyPr vert="horz" wrap="square" lIns="0" tIns="12065" rIns="0" bIns="0" rtlCol="0">
            <a:spAutoFit/>
          </a:bodyPr>
          <a:lstStyle/>
          <a:p>
            <a:pPr>
              <a:lnSpc>
                <a:spcPct val="107000"/>
              </a:lnSpc>
              <a:spcAft>
                <a:spcPts val="800"/>
              </a:spcAft>
              <a:buNone/>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Exploratory Data Analysis (EDA)</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Exploratory Data Analysis was performed to uncover patterns in the dataset and to define labels for training supervised machine learning models. The dataset included a variety of mission outcomes, which were converted into binary training labels:</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1</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Successful booster landing</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0</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Unsuccessful booster landing</a:t>
            </a:r>
          </a:p>
          <a:p>
            <a:pPr>
              <a:lnSpc>
                <a:spcPct val="107000"/>
              </a:lnSpc>
              <a:spcAft>
                <a:spcPts val="800"/>
              </a:spcAft>
              <a:buNone/>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The following landing scenarios were used to determine the labels:</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True Ocean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Successful landing in a designated ocean region</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False Ocean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Unsuccessful landing attempt in the ocean</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RTLS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Successful landing at a ground-based Return to Launch Site pad</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False RTLS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Unsuccessful landing attempt at RTLS</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True ASDS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Successful landing on an Autonomous Spaceport Drone Ship</a:t>
            </a:r>
          </a:p>
          <a:p>
            <a:pPr marL="342900" lvl="0" indent="-342900">
              <a:lnSpc>
                <a:spcPct val="107000"/>
              </a:lnSpc>
              <a:spcAft>
                <a:spcPts val="800"/>
              </a:spcAft>
              <a:buSzPts val="1000"/>
              <a:buFont typeface="Symbol" panose="05050102010706020507" pitchFamily="18" charset="2"/>
              <a:buChar char=""/>
              <a:tabLst>
                <a:tab pos="457200" algn="l"/>
              </a:tabLs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False ASDS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 Unsuccessful landing attempt on a drone ship</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10</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5" dirty="0"/>
              <a:t>Data</a:t>
            </a:r>
            <a:r>
              <a:rPr spc="-175" dirty="0"/>
              <a:t> </a:t>
            </a:r>
            <a:r>
              <a:rPr spc="-85" dirty="0"/>
              <a:t>Wrangling</a:t>
            </a:r>
          </a:p>
        </p:txBody>
      </p:sp>
      <p:sp>
        <p:nvSpPr>
          <p:cNvPr id="6" name="TextBox 5">
            <a:extLst>
              <a:ext uri="{FF2B5EF4-FFF2-40B4-BE49-F238E27FC236}">
                <a16:creationId xmlns:a16="http://schemas.microsoft.com/office/drawing/2014/main" id="{4DE0ADB9-4050-D1B3-F255-F2AF6BB4CCFE}"/>
              </a:ext>
            </a:extLst>
          </p:cNvPr>
          <p:cNvSpPr txBox="1"/>
          <p:nvPr/>
        </p:nvSpPr>
        <p:spPr>
          <a:xfrm>
            <a:off x="8112238" y="2771351"/>
            <a:ext cx="2875662" cy="938719"/>
          </a:xfrm>
          <a:prstGeom prst="rect">
            <a:avLst/>
          </a:prstGeom>
          <a:noFill/>
        </p:spPr>
        <p:txBody>
          <a:bodyPr wrap="square" rtlCol="0">
            <a:spAutoFit/>
          </a:bodyPr>
          <a:lstStyle/>
          <a:p>
            <a:r>
              <a:rPr lang="en-GB" sz="1100" dirty="0" err="1">
                <a:hlinkClick r:id="rId2"/>
              </a:rPr>
              <a:t>DataScienceCapstoneProjectRepository</a:t>
            </a:r>
            <a:r>
              <a:rPr lang="en-GB" sz="1100" dirty="0">
                <a:hlinkClick r:id="rId2"/>
              </a:rPr>
              <a:t>/SpaceX_Falcon9_DataWrangling.ipynb at main · conorlogue1998dev/</a:t>
            </a:r>
            <a:r>
              <a:rPr lang="en-GB" sz="1100" dirty="0" err="1">
                <a:hlinkClick r:id="rId2"/>
              </a:rPr>
              <a:t>DataScienceCapstoneProjectRepository</a:t>
            </a:r>
            <a:endParaRPr lang="en-GB"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11</a:t>
            </a:r>
            <a:endParaRPr sz="1600">
              <a:latin typeface="Microsoft Sans Serif"/>
              <a:cs typeface="Microsoft Sans Serif"/>
            </a:endParaRPr>
          </a:p>
        </p:txBody>
      </p:sp>
      <p:sp>
        <p:nvSpPr>
          <p:cNvPr id="3" name="object 3"/>
          <p:cNvSpPr txBox="1">
            <a:spLocks noGrp="1"/>
          </p:cNvSpPr>
          <p:nvPr>
            <p:ph type="title"/>
          </p:nvPr>
        </p:nvSpPr>
        <p:spPr>
          <a:xfrm>
            <a:off x="848969" y="417398"/>
            <a:ext cx="4888230" cy="589280"/>
          </a:xfrm>
          <a:prstGeom prst="rect">
            <a:avLst/>
          </a:prstGeom>
        </p:spPr>
        <p:txBody>
          <a:bodyPr vert="horz" wrap="square" lIns="0" tIns="12065" rIns="0" bIns="0" rtlCol="0">
            <a:spAutoFit/>
          </a:bodyPr>
          <a:lstStyle/>
          <a:p>
            <a:pPr marL="12700">
              <a:lnSpc>
                <a:spcPct val="100000"/>
              </a:lnSpc>
              <a:spcBef>
                <a:spcPts val="95"/>
              </a:spcBef>
            </a:pPr>
            <a:r>
              <a:rPr spc="-45" dirty="0"/>
              <a:t>Data</a:t>
            </a:r>
            <a:r>
              <a:rPr spc="-80" dirty="0"/>
              <a:t> </a:t>
            </a:r>
            <a:r>
              <a:rPr spc="-55" dirty="0"/>
              <a:t>Wrangling</a:t>
            </a:r>
            <a:r>
              <a:rPr spc="-50" dirty="0"/>
              <a:t> </a:t>
            </a:r>
            <a:r>
              <a:rPr spc="760" dirty="0"/>
              <a:t>–</a:t>
            </a:r>
            <a:r>
              <a:rPr spc="-75" dirty="0"/>
              <a:t> </a:t>
            </a:r>
            <a:r>
              <a:rPr spc="-10" dirty="0"/>
              <a:t>cont’d</a:t>
            </a:r>
          </a:p>
        </p:txBody>
      </p:sp>
      <p:grpSp>
        <p:nvGrpSpPr>
          <p:cNvPr id="4" name="object 4"/>
          <p:cNvGrpSpPr/>
          <p:nvPr/>
        </p:nvGrpSpPr>
        <p:grpSpPr>
          <a:xfrm>
            <a:off x="969010" y="1088136"/>
            <a:ext cx="9542145" cy="1472565"/>
            <a:chOff x="969010" y="1088136"/>
            <a:chExt cx="9542145" cy="1472565"/>
          </a:xfrm>
          <a:solidFill>
            <a:srgbClr val="92D050"/>
          </a:solidFill>
        </p:grpSpPr>
        <p:sp>
          <p:nvSpPr>
            <p:cNvPr id="5" name="object 5"/>
            <p:cNvSpPr/>
            <p:nvPr/>
          </p:nvSpPr>
          <p:spPr>
            <a:xfrm>
              <a:off x="1738884"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grpFill/>
          </p:spPr>
          <p:txBody>
            <a:bodyPr wrap="square" lIns="0" tIns="0" rIns="0" bIns="0" rtlCol="0"/>
            <a:lstStyle/>
            <a:p>
              <a:endParaRPr/>
            </a:p>
          </p:txBody>
        </p:sp>
        <p:sp>
          <p:nvSpPr>
            <p:cNvPr id="6" name="object 6"/>
            <p:cNvSpPr/>
            <p:nvPr/>
          </p:nvSpPr>
          <p:spPr>
            <a:xfrm>
              <a:off x="975360" y="1530095"/>
              <a:ext cx="3322320" cy="588645"/>
            </a:xfrm>
            <a:custGeom>
              <a:avLst/>
              <a:gdLst/>
              <a:ahLst/>
              <a:cxnLst/>
              <a:rect l="l" t="t" r="r" b="b"/>
              <a:pathLst>
                <a:path w="3322320" h="588644">
                  <a:moveTo>
                    <a:pt x="3224276"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3224276" y="588263"/>
                  </a:lnTo>
                  <a:lnTo>
                    <a:pt x="3262419" y="580552"/>
                  </a:lnTo>
                  <a:lnTo>
                    <a:pt x="3293586" y="559530"/>
                  </a:lnTo>
                  <a:lnTo>
                    <a:pt x="3314608" y="528363"/>
                  </a:lnTo>
                  <a:lnTo>
                    <a:pt x="3322319" y="490219"/>
                  </a:lnTo>
                  <a:lnTo>
                    <a:pt x="3322319" y="98043"/>
                  </a:lnTo>
                  <a:lnTo>
                    <a:pt x="3314608" y="59900"/>
                  </a:lnTo>
                  <a:lnTo>
                    <a:pt x="3293586" y="28733"/>
                  </a:lnTo>
                  <a:lnTo>
                    <a:pt x="3262419" y="7711"/>
                  </a:lnTo>
                  <a:lnTo>
                    <a:pt x="3224276" y="0"/>
                  </a:lnTo>
                  <a:close/>
                </a:path>
              </a:pathLst>
            </a:custGeom>
            <a:grpFill/>
          </p:spPr>
          <p:txBody>
            <a:bodyPr wrap="square" lIns="0" tIns="0" rIns="0" bIns="0" rtlCol="0"/>
            <a:lstStyle/>
            <a:p>
              <a:endParaRPr/>
            </a:p>
          </p:txBody>
        </p:sp>
        <p:sp>
          <p:nvSpPr>
            <p:cNvPr id="7" name="object 7"/>
            <p:cNvSpPr/>
            <p:nvPr/>
          </p:nvSpPr>
          <p:spPr>
            <a:xfrm>
              <a:off x="975360" y="1530095"/>
              <a:ext cx="3322320" cy="588645"/>
            </a:xfrm>
            <a:custGeom>
              <a:avLst/>
              <a:gdLst/>
              <a:ahLst/>
              <a:cxnLst/>
              <a:rect l="l" t="t" r="r" b="b"/>
              <a:pathLst>
                <a:path w="3322320" h="588644">
                  <a:moveTo>
                    <a:pt x="0" y="98043"/>
                  </a:moveTo>
                  <a:lnTo>
                    <a:pt x="7704" y="59900"/>
                  </a:lnTo>
                  <a:lnTo>
                    <a:pt x="28714" y="28733"/>
                  </a:lnTo>
                  <a:lnTo>
                    <a:pt x="59878" y="7711"/>
                  </a:lnTo>
                  <a:lnTo>
                    <a:pt x="98043" y="0"/>
                  </a:lnTo>
                  <a:lnTo>
                    <a:pt x="3224276" y="0"/>
                  </a:lnTo>
                  <a:lnTo>
                    <a:pt x="3262419" y="7711"/>
                  </a:lnTo>
                  <a:lnTo>
                    <a:pt x="3293586" y="28733"/>
                  </a:lnTo>
                  <a:lnTo>
                    <a:pt x="3314608" y="59900"/>
                  </a:lnTo>
                  <a:lnTo>
                    <a:pt x="3322319" y="98043"/>
                  </a:lnTo>
                  <a:lnTo>
                    <a:pt x="3322319" y="490219"/>
                  </a:lnTo>
                  <a:lnTo>
                    <a:pt x="3314608" y="528363"/>
                  </a:lnTo>
                  <a:lnTo>
                    <a:pt x="3293586" y="559530"/>
                  </a:lnTo>
                  <a:lnTo>
                    <a:pt x="3262419" y="580552"/>
                  </a:lnTo>
                  <a:lnTo>
                    <a:pt x="3224276" y="588263"/>
                  </a:lnTo>
                  <a:lnTo>
                    <a:pt x="98043" y="588263"/>
                  </a:lnTo>
                  <a:lnTo>
                    <a:pt x="59878" y="580552"/>
                  </a:lnTo>
                  <a:lnTo>
                    <a:pt x="28714" y="559530"/>
                  </a:lnTo>
                  <a:lnTo>
                    <a:pt x="7704" y="528363"/>
                  </a:lnTo>
                  <a:lnTo>
                    <a:pt x="0" y="490219"/>
                  </a:lnTo>
                  <a:lnTo>
                    <a:pt x="0" y="98043"/>
                  </a:lnTo>
                  <a:close/>
                </a:path>
              </a:pathLst>
            </a:custGeom>
            <a:grpFill/>
            <a:ln w="12699">
              <a:solidFill>
                <a:srgbClr val="FFFFFF"/>
              </a:solidFill>
            </a:ln>
          </p:spPr>
          <p:txBody>
            <a:bodyPr wrap="square" lIns="0" tIns="0" rIns="0" bIns="0" rtlCol="0"/>
            <a:lstStyle/>
            <a:p>
              <a:endParaRPr/>
            </a:p>
          </p:txBody>
        </p:sp>
      </p:grpSp>
      <p:sp>
        <p:nvSpPr>
          <p:cNvPr id="8" name="object 8"/>
          <p:cNvSpPr txBox="1"/>
          <p:nvPr/>
        </p:nvSpPr>
        <p:spPr>
          <a:xfrm>
            <a:off x="1085494" y="1638045"/>
            <a:ext cx="3101340" cy="314960"/>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1.</a:t>
            </a:r>
            <a:r>
              <a:rPr sz="1900" spc="-40" dirty="0">
                <a:solidFill>
                  <a:srgbClr val="FFFFFF"/>
                </a:solidFill>
                <a:latin typeface="Calibri"/>
                <a:cs typeface="Calibri"/>
              </a:rPr>
              <a:t> </a:t>
            </a:r>
            <a:r>
              <a:rPr sz="1900" dirty="0">
                <a:solidFill>
                  <a:srgbClr val="FFFFFF"/>
                </a:solidFill>
                <a:latin typeface="Calibri"/>
                <a:cs typeface="Calibri"/>
              </a:rPr>
              <a:t>Load</a:t>
            </a:r>
            <a:r>
              <a:rPr sz="1900" spc="-20" dirty="0">
                <a:solidFill>
                  <a:srgbClr val="FFFFFF"/>
                </a:solidFill>
                <a:latin typeface="Calibri"/>
                <a:cs typeface="Calibri"/>
              </a:rPr>
              <a:t> </a:t>
            </a:r>
            <a:r>
              <a:rPr sz="1900" spc="-10" dirty="0">
                <a:solidFill>
                  <a:srgbClr val="FFFFFF"/>
                </a:solidFill>
                <a:latin typeface="Calibri"/>
                <a:cs typeface="Calibri"/>
              </a:rPr>
              <a:t>dataset</a:t>
            </a:r>
            <a:r>
              <a:rPr sz="1900" spc="-40" dirty="0">
                <a:solidFill>
                  <a:srgbClr val="FFFFFF"/>
                </a:solidFill>
                <a:latin typeface="Calibri"/>
                <a:cs typeface="Calibri"/>
              </a:rPr>
              <a:t> </a:t>
            </a:r>
            <a:r>
              <a:rPr sz="1900" dirty="0">
                <a:solidFill>
                  <a:srgbClr val="FFFFFF"/>
                </a:solidFill>
                <a:latin typeface="Calibri"/>
                <a:cs typeface="Calibri"/>
              </a:rPr>
              <a:t>in</a:t>
            </a:r>
            <a:r>
              <a:rPr sz="1900" spc="-35" dirty="0">
                <a:solidFill>
                  <a:srgbClr val="FFFFFF"/>
                </a:solidFill>
                <a:latin typeface="Calibri"/>
                <a:cs typeface="Calibri"/>
              </a:rPr>
              <a:t> </a:t>
            </a:r>
            <a:r>
              <a:rPr sz="1900" dirty="0">
                <a:solidFill>
                  <a:srgbClr val="FFFFFF"/>
                </a:solidFill>
                <a:latin typeface="Calibri"/>
                <a:cs typeface="Calibri"/>
              </a:rPr>
              <a:t>to</a:t>
            </a:r>
            <a:r>
              <a:rPr sz="1900" spc="-30" dirty="0">
                <a:solidFill>
                  <a:srgbClr val="FFFFFF"/>
                </a:solidFill>
                <a:latin typeface="Calibri"/>
                <a:cs typeface="Calibri"/>
              </a:rPr>
              <a:t> </a:t>
            </a:r>
            <a:r>
              <a:rPr sz="1900" spc="-10" dirty="0">
                <a:solidFill>
                  <a:srgbClr val="FFFFFF"/>
                </a:solidFill>
                <a:latin typeface="Calibri"/>
                <a:cs typeface="Calibri"/>
              </a:rPr>
              <a:t>Dataframe</a:t>
            </a:r>
            <a:endParaRPr sz="1900" dirty="0">
              <a:latin typeface="Calibri"/>
              <a:cs typeface="Calibri"/>
            </a:endParaRPr>
          </a:p>
        </p:txBody>
      </p:sp>
      <p:grpSp>
        <p:nvGrpSpPr>
          <p:cNvPr id="9" name="object 9"/>
          <p:cNvGrpSpPr/>
          <p:nvPr/>
        </p:nvGrpSpPr>
        <p:grpSpPr>
          <a:xfrm>
            <a:off x="4457446" y="1523746"/>
            <a:ext cx="3335020" cy="601345"/>
            <a:chOff x="4457446" y="1523746"/>
            <a:chExt cx="3335020" cy="601345"/>
          </a:xfrm>
          <a:solidFill>
            <a:srgbClr val="92D050"/>
          </a:solidFill>
        </p:grpSpPr>
        <p:sp>
          <p:nvSpPr>
            <p:cNvPr id="10" name="object 10"/>
            <p:cNvSpPr/>
            <p:nvPr/>
          </p:nvSpPr>
          <p:spPr>
            <a:xfrm>
              <a:off x="4463796" y="1530096"/>
              <a:ext cx="3322320" cy="588645"/>
            </a:xfrm>
            <a:custGeom>
              <a:avLst/>
              <a:gdLst/>
              <a:ahLst/>
              <a:cxnLst/>
              <a:rect l="l" t="t" r="r" b="b"/>
              <a:pathLst>
                <a:path w="3322320" h="588644">
                  <a:moveTo>
                    <a:pt x="3224276"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grpFill/>
          </p:spPr>
          <p:txBody>
            <a:bodyPr wrap="square" lIns="0" tIns="0" rIns="0" bIns="0" rtlCol="0"/>
            <a:lstStyle/>
            <a:p>
              <a:endParaRPr/>
            </a:p>
          </p:txBody>
        </p:sp>
        <p:sp>
          <p:nvSpPr>
            <p:cNvPr id="11" name="object 11"/>
            <p:cNvSpPr/>
            <p:nvPr/>
          </p:nvSpPr>
          <p:spPr>
            <a:xfrm>
              <a:off x="4463796" y="1530096"/>
              <a:ext cx="3322320" cy="588645"/>
            </a:xfrm>
            <a:custGeom>
              <a:avLst/>
              <a:gdLst/>
              <a:ahLst/>
              <a:cxnLst/>
              <a:rect l="l" t="t" r="r" b="b"/>
              <a:pathLst>
                <a:path w="3322320" h="588644">
                  <a:moveTo>
                    <a:pt x="0" y="98043"/>
                  </a:moveTo>
                  <a:lnTo>
                    <a:pt x="7711" y="59900"/>
                  </a:lnTo>
                  <a:lnTo>
                    <a:pt x="28733" y="28733"/>
                  </a:lnTo>
                  <a:lnTo>
                    <a:pt x="59900" y="7711"/>
                  </a:lnTo>
                  <a:lnTo>
                    <a:pt x="98043"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3" y="588263"/>
                  </a:lnTo>
                  <a:lnTo>
                    <a:pt x="59900" y="580552"/>
                  </a:lnTo>
                  <a:lnTo>
                    <a:pt x="28733" y="559530"/>
                  </a:lnTo>
                  <a:lnTo>
                    <a:pt x="7711" y="528363"/>
                  </a:lnTo>
                  <a:lnTo>
                    <a:pt x="0" y="490219"/>
                  </a:lnTo>
                  <a:lnTo>
                    <a:pt x="0" y="98043"/>
                  </a:lnTo>
                  <a:close/>
                </a:path>
              </a:pathLst>
            </a:custGeom>
            <a:grpFill/>
            <a:ln w="12699">
              <a:solidFill>
                <a:srgbClr val="FFFFFF"/>
              </a:solidFill>
            </a:ln>
          </p:spPr>
          <p:txBody>
            <a:bodyPr wrap="square" lIns="0" tIns="0" rIns="0" bIns="0" rtlCol="0"/>
            <a:lstStyle/>
            <a:p>
              <a:endParaRPr/>
            </a:p>
          </p:txBody>
        </p:sp>
      </p:grpSp>
      <p:sp>
        <p:nvSpPr>
          <p:cNvPr id="12" name="object 12"/>
          <p:cNvSpPr txBox="1"/>
          <p:nvPr/>
        </p:nvSpPr>
        <p:spPr>
          <a:xfrm>
            <a:off x="4982971" y="1638045"/>
            <a:ext cx="2282825" cy="314960"/>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2.</a:t>
            </a:r>
            <a:r>
              <a:rPr sz="1900" spc="-40" dirty="0">
                <a:solidFill>
                  <a:srgbClr val="FFFFFF"/>
                </a:solidFill>
                <a:latin typeface="Calibri"/>
                <a:cs typeface="Calibri"/>
              </a:rPr>
              <a:t> </a:t>
            </a:r>
            <a:r>
              <a:rPr sz="1900" dirty="0">
                <a:solidFill>
                  <a:srgbClr val="FFFFFF"/>
                </a:solidFill>
                <a:latin typeface="Calibri"/>
                <a:cs typeface="Calibri"/>
              </a:rPr>
              <a:t>Find</a:t>
            </a:r>
            <a:r>
              <a:rPr sz="1900" spc="-35" dirty="0">
                <a:solidFill>
                  <a:srgbClr val="FFFFFF"/>
                </a:solidFill>
                <a:latin typeface="Calibri"/>
                <a:cs typeface="Calibri"/>
              </a:rPr>
              <a:t> </a:t>
            </a:r>
            <a:r>
              <a:rPr sz="1900" spc="-10" dirty="0">
                <a:solidFill>
                  <a:srgbClr val="FFFFFF"/>
                </a:solidFill>
                <a:latin typeface="Calibri"/>
                <a:cs typeface="Calibri"/>
              </a:rPr>
              <a:t>patterns</a:t>
            </a:r>
            <a:r>
              <a:rPr sz="1900" spc="-25" dirty="0">
                <a:solidFill>
                  <a:srgbClr val="FFFFFF"/>
                </a:solidFill>
                <a:latin typeface="Calibri"/>
                <a:cs typeface="Calibri"/>
              </a:rPr>
              <a:t> </a:t>
            </a:r>
            <a:r>
              <a:rPr sz="1900" dirty="0">
                <a:solidFill>
                  <a:srgbClr val="FFFFFF"/>
                </a:solidFill>
                <a:latin typeface="Calibri"/>
                <a:cs typeface="Calibri"/>
              </a:rPr>
              <a:t>in</a:t>
            </a:r>
            <a:r>
              <a:rPr sz="1900" spc="-35" dirty="0">
                <a:solidFill>
                  <a:srgbClr val="FFFFFF"/>
                </a:solidFill>
                <a:latin typeface="Calibri"/>
                <a:cs typeface="Calibri"/>
              </a:rPr>
              <a:t> </a:t>
            </a:r>
            <a:r>
              <a:rPr sz="1900" spc="-20" dirty="0">
                <a:solidFill>
                  <a:srgbClr val="FFFFFF"/>
                </a:solidFill>
                <a:latin typeface="Calibri"/>
                <a:cs typeface="Calibri"/>
              </a:rPr>
              <a:t>data</a:t>
            </a:r>
            <a:endParaRPr sz="1900">
              <a:latin typeface="Calibri"/>
              <a:cs typeface="Calibri"/>
            </a:endParaRPr>
          </a:p>
        </p:txBody>
      </p:sp>
      <p:grpSp>
        <p:nvGrpSpPr>
          <p:cNvPr id="13" name="object 13"/>
          <p:cNvGrpSpPr/>
          <p:nvPr/>
        </p:nvGrpSpPr>
        <p:grpSpPr>
          <a:xfrm>
            <a:off x="7945881" y="1523746"/>
            <a:ext cx="3335020" cy="601345"/>
            <a:chOff x="7945881" y="1523746"/>
            <a:chExt cx="3335020" cy="601345"/>
          </a:xfrm>
          <a:solidFill>
            <a:srgbClr val="92D050"/>
          </a:solidFill>
        </p:grpSpPr>
        <p:sp>
          <p:nvSpPr>
            <p:cNvPr id="14" name="object 14"/>
            <p:cNvSpPr/>
            <p:nvPr/>
          </p:nvSpPr>
          <p:spPr>
            <a:xfrm>
              <a:off x="7952231" y="1530096"/>
              <a:ext cx="3322320" cy="588645"/>
            </a:xfrm>
            <a:custGeom>
              <a:avLst/>
              <a:gdLst/>
              <a:ahLst/>
              <a:cxnLst/>
              <a:rect l="l" t="t" r="r" b="b"/>
              <a:pathLst>
                <a:path w="3322320" h="588644">
                  <a:moveTo>
                    <a:pt x="3224276"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grpFill/>
          </p:spPr>
          <p:txBody>
            <a:bodyPr wrap="square" lIns="0" tIns="0" rIns="0" bIns="0" rtlCol="0"/>
            <a:lstStyle/>
            <a:p>
              <a:endParaRPr/>
            </a:p>
          </p:txBody>
        </p:sp>
        <p:sp>
          <p:nvSpPr>
            <p:cNvPr id="15" name="object 15"/>
            <p:cNvSpPr/>
            <p:nvPr/>
          </p:nvSpPr>
          <p:spPr>
            <a:xfrm>
              <a:off x="7952231" y="1530096"/>
              <a:ext cx="3322320" cy="588645"/>
            </a:xfrm>
            <a:custGeom>
              <a:avLst/>
              <a:gdLst/>
              <a:ahLst/>
              <a:cxnLst/>
              <a:rect l="l" t="t" r="r" b="b"/>
              <a:pathLst>
                <a:path w="3322320" h="588644">
                  <a:moveTo>
                    <a:pt x="0" y="98043"/>
                  </a:moveTo>
                  <a:lnTo>
                    <a:pt x="7711" y="59900"/>
                  </a:lnTo>
                  <a:lnTo>
                    <a:pt x="28733" y="28733"/>
                  </a:lnTo>
                  <a:lnTo>
                    <a:pt x="59900" y="7711"/>
                  </a:lnTo>
                  <a:lnTo>
                    <a:pt x="98044"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4" y="588263"/>
                  </a:lnTo>
                  <a:lnTo>
                    <a:pt x="59900" y="580552"/>
                  </a:lnTo>
                  <a:lnTo>
                    <a:pt x="28733" y="559530"/>
                  </a:lnTo>
                  <a:lnTo>
                    <a:pt x="7711" y="528363"/>
                  </a:lnTo>
                  <a:lnTo>
                    <a:pt x="0" y="490219"/>
                  </a:lnTo>
                  <a:lnTo>
                    <a:pt x="0" y="98043"/>
                  </a:lnTo>
                  <a:close/>
                </a:path>
              </a:pathLst>
            </a:custGeom>
            <a:grpFill/>
            <a:ln w="12699">
              <a:solidFill>
                <a:srgbClr val="FFFFFF"/>
              </a:solidFill>
            </a:ln>
          </p:spPr>
          <p:txBody>
            <a:bodyPr wrap="square" lIns="0" tIns="0" rIns="0" bIns="0" rtlCol="0"/>
            <a:lstStyle/>
            <a:p>
              <a:endParaRPr/>
            </a:p>
          </p:txBody>
        </p:sp>
      </p:grpSp>
      <p:sp>
        <p:nvSpPr>
          <p:cNvPr id="16" name="object 16"/>
          <p:cNvSpPr txBox="1"/>
          <p:nvPr/>
        </p:nvSpPr>
        <p:spPr>
          <a:xfrm>
            <a:off x="8047990" y="1638045"/>
            <a:ext cx="3133090" cy="314960"/>
          </a:xfrm>
          <a:prstGeom prst="rect">
            <a:avLst/>
          </a:prstGeom>
        </p:spPr>
        <p:txBody>
          <a:bodyPr vert="horz" wrap="square" lIns="0" tIns="12065" rIns="0" bIns="0" rtlCol="0">
            <a:spAutoFit/>
          </a:bodyPr>
          <a:lstStyle/>
          <a:p>
            <a:pPr marL="12700">
              <a:lnSpc>
                <a:spcPct val="100000"/>
              </a:lnSpc>
              <a:spcBef>
                <a:spcPts val="95"/>
              </a:spcBef>
            </a:pPr>
            <a:r>
              <a:rPr sz="1900" dirty="0">
                <a:solidFill>
                  <a:srgbClr val="FFFFFF"/>
                </a:solidFill>
                <a:latin typeface="Calibri"/>
                <a:cs typeface="Calibri"/>
              </a:rPr>
              <a:t>3.</a:t>
            </a:r>
            <a:r>
              <a:rPr sz="1900" spc="-70" dirty="0">
                <a:solidFill>
                  <a:srgbClr val="FFFFFF"/>
                </a:solidFill>
                <a:latin typeface="Calibri"/>
                <a:cs typeface="Calibri"/>
              </a:rPr>
              <a:t> </a:t>
            </a:r>
            <a:r>
              <a:rPr sz="1900" dirty="0">
                <a:solidFill>
                  <a:srgbClr val="FFFFFF"/>
                </a:solidFill>
                <a:latin typeface="Calibri"/>
                <a:cs typeface="Calibri"/>
              </a:rPr>
              <a:t>Create</a:t>
            </a:r>
            <a:r>
              <a:rPr sz="1900" spc="-60" dirty="0">
                <a:solidFill>
                  <a:srgbClr val="FFFFFF"/>
                </a:solidFill>
                <a:latin typeface="Calibri"/>
                <a:cs typeface="Calibri"/>
              </a:rPr>
              <a:t> </a:t>
            </a:r>
            <a:r>
              <a:rPr sz="1900" dirty="0">
                <a:solidFill>
                  <a:srgbClr val="FFFFFF"/>
                </a:solidFill>
                <a:latin typeface="Calibri"/>
                <a:cs typeface="Calibri"/>
              </a:rPr>
              <a:t>landing</a:t>
            </a:r>
            <a:r>
              <a:rPr sz="1900" spc="-55" dirty="0">
                <a:solidFill>
                  <a:srgbClr val="FFFFFF"/>
                </a:solidFill>
                <a:latin typeface="Calibri"/>
                <a:cs typeface="Calibri"/>
              </a:rPr>
              <a:t> </a:t>
            </a:r>
            <a:r>
              <a:rPr sz="1900" dirty="0">
                <a:solidFill>
                  <a:srgbClr val="FFFFFF"/>
                </a:solidFill>
                <a:latin typeface="Calibri"/>
                <a:cs typeface="Calibri"/>
              </a:rPr>
              <a:t>outcome</a:t>
            </a:r>
            <a:r>
              <a:rPr sz="1900" spc="-50" dirty="0">
                <a:solidFill>
                  <a:srgbClr val="FFFFFF"/>
                </a:solidFill>
                <a:latin typeface="Calibri"/>
                <a:cs typeface="Calibri"/>
              </a:rPr>
              <a:t> </a:t>
            </a:r>
            <a:r>
              <a:rPr sz="1900" spc="-10" dirty="0">
                <a:solidFill>
                  <a:srgbClr val="FFFFFF"/>
                </a:solidFill>
                <a:latin typeface="Calibri"/>
                <a:cs typeface="Calibri"/>
              </a:rPr>
              <a:t>label</a:t>
            </a:r>
            <a:endParaRPr sz="1900">
              <a:latin typeface="Calibri"/>
              <a:cs typeface="Calibri"/>
            </a:endParaRPr>
          </a:p>
        </p:txBody>
      </p:sp>
      <p:sp>
        <p:nvSpPr>
          <p:cNvPr id="17" name="object 17"/>
          <p:cNvSpPr/>
          <p:nvPr/>
        </p:nvSpPr>
        <p:spPr>
          <a:xfrm>
            <a:off x="4171188" y="2302764"/>
            <a:ext cx="3987165" cy="4525010"/>
          </a:xfrm>
          <a:custGeom>
            <a:avLst/>
            <a:gdLst/>
            <a:ahLst/>
            <a:cxnLst/>
            <a:rect l="l" t="t" r="r" b="b"/>
            <a:pathLst>
              <a:path w="3987165" h="4525009">
                <a:moveTo>
                  <a:pt x="3986784" y="0"/>
                </a:moveTo>
                <a:lnTo>
                  <a:pt x="0" y="0"/>
                </a:lnTo>
                <a:lnTo>
                  <a:pt x="0" y="4524756"/>
                </a:lnTo>
                <a:lnTo>
                  <a:pt x="3986784" y="4524756"/>
                </a:lnTo>
                <a:lnTo>
                  <a:pt x="3986784" y="0"/>
                </a:lnTo>
                <a:close/>
              </a:path>
            </a:pathLst>
          </a:custGeom>
          <a:solidFill>
            <a:srgbClr val="FFFFFF"/>
          </a:solidFill>
        </p:spPr>
        <p:txBody>
          <a:bodyPr wrap="square" lIns="0" tIns="0" rIns="0" bIns="0" rtlCol="0"/>
          <a:lstStyle/>
          <a:p>
            <a:endParaRPr/>
          </a:p>
        </p:txBody>
      </p:sp>
      <p:sp>
        <p:nvSpPr>
          <p:cNvPr id="18" name="object 18"/>
          <p:cNvSpPr txBox="1"/>
          <p:nvPr/>
        </p:nvSpPr>
        <p:spPr>
          <a:xfrm>
            <a:off x="4171188" y="2302764"/>
            <a:ext cx="3987165" cy="4525010"/>
          </a:xfrm>
          <a:prstGeom prst="rect">
            <a:avLst/>
          </a:prstGeom>
          <a:ln w="9525">
            <a:solidFill>
              <a:srgbClr val="4471C4"/>
            </a:solidFill>
          </a:ln>
        </p:spPr>
        <p:txBody>
          <a:bodyPr vert="horz" wrap="square" lIns="0" tIns="37465" rIns="0" bIns="0" rtlCol="0">
            <a:spAutoFit/>
          </a:bodyPr>
          <a:lstStyle/>
          <a:p>
            <a:pPr marL="321310" indent="-229235">
              <a:lnSpc>
                <a:spcPct val="100000"/>
              </a:lnSpc>
              <a:spcBef>
                <a:spcPts val="295"/>
              </a:spcBef>
              <a:buAutoNum type="arabicPeriod" startAt="2"/>
              <a:tabLst>
                <a:tab pos="321310" algn="l"/>
              </a:tabLst>
            </a:pPr>
            <a:r>
              <a:rPr sz="1200" dirty="0">
                <a:latin typeface="Calibri"/>
                <a:cs typeface="Calibri"/>
              </a:rPr>
              <a:t>Find</a:t>
            </a:r>
            <a:r>
              <a:rPr sz="1200" spc="-40" dirty="0">
                <a:latin typeface="Calibri"/>
                <a:cs typeface="Calibri"/>
              </a:rPr>
              <a:t> </a:t>
            </a:r>
            <a:r>
              <a:rPr sz="1200" dirty="0">
                <a:latin typeface="Calibri"/>
                <a:cs typeface="Calibri"/>
              </a:rPr>
              <a:t>data</a:t>
            </a:r>
            <a:r>
              <a:rPr sz="1200" spc="-40" dirty="0">
                <a:latin typeface="Calibri"/>
                <a:cs typeface="Calibri"/>
              </a:rPr>
              <a:t> </a:t>
            </a:r>
            <a:r>
              <a:rPr sz="1200" spc="-10" dirty="0">
                <a:latin typeface="Calibri"/>
                <a:cs typeface="Calibri"/>
              </a:rPr>
              <a:t>patterns:</a:t>
            </a:r>
            <a:endParaRPr sz="1200">
              <a:latin typeface="Calibri"/>
              <a:cs typeface="Calibri"/>
            </a:endParaRPr>
          </a:p>
          <a:p>
            <a:pPr marL="835660" lvl="1" indent="-286385">
              <a:lnSpc>
                <a:spcPct val="100000"/>
              </a:lnSpc>
              <a:buAutoNum type="romanLcPeriod"/>
              <a:tabLst>
                <a:tab pos="835660" algn="l"/>
              </a:tabLst>
            </a:pPr>
            <a:r>
              <a:rPr sz="1200" dirty="0">
                <a:latin typeface="Calibri"/>
                <a:cs typeface="Calibri"/>
              </a:rPr>
              <a:t>Calculate</a:t>
            </a:r>
            <a:r>
              <a:rPr sz="1200" spc="-25" dirty="0">
                <a:latin typeface="Calibri"/>
                <a:cs typeface="Calibri"/>
              </a:rPr>
              <a:t> </a:t>
            </a:r>
            <a:r>
              <a:rPr sz="1200" dirty="0">
                <a:latin typeface="Calibri"/>
                <a:cs typeface="Calibri"/>
              </a:rPr>
              <a:t>the</a:t>
            </a:r>
            <a:r>
              <a:rPr sz="1200" spc="-40" dirty="0">
                <a:latin typeface="Calibri"/>
                <a:cs typeface="Calibri"/>
              </a:rPr>
              <a:t> </a:t>
            </a:r>
            <a:r>
              <a:rPr sz="1200" dirty="0">
                <a:latin typeface="Calibri"/>
                <a:cs typeface="Calibri"/>
              </a:rPr>
              <a:t>number</a:t>
            </a:r>
            <a:r>
              <a:rPr sz="1200" spc="-45" dirty="0">
                <a:latin typeface="Calibri"/>
                <a:cs typeface="Calibri"/>
              </a:rPr>
              <a:t> </a:t>
            </a:r>
            <a:r>
              <a:rPr sz="1200" dirty="0">
                <a:latin typeface="Calibri"/>
                <a:cs typeface="Calibri"/>
              </a:rPr>
              <a:t>of</a:t>
            </a:r>
            <a:r>
              <a:rPr sz="1200" spc="-20" dirty="0">
                <a:latin typeface="Calibri"/>
                <a:cs typeface="Calibri"/>
              </a:rPr>
              <a:t> </a:t>
            </a:r>
            <a:r>
              <a:rPr sz="1200" dirty="0">
                <a:latin typeface="Calibri"/>
                <a:cs typeface="Calibri"/>
              </a:rPr>
              <a:t>launches</a:t>
            </a:r>
            <a:r>
              <a:rPr sz="1200" spc="-40" dirty="0">
                <a:latin typeface="Calibri"/>
                <a:cs typeface="Calibri"/>
              </a:rPr>
              <a:t> </a:t>
            </a:r>
            <a:r>
              <a:rPr sz="1200" dirty="0">
                <a:latin typeface="Calibri"/>
                <a:cs typeface="Calibri"/>
              </a:rPr>
              <a:t>on</a:t>
            </a:r>
            <a:r>
              <a:rPr sz="1200" spc="-10" dirty="0">
                <a:latin typeface="Calibri"/>
                <a:cs typeface="Calibri"/>
              </a:rPr>
              <a:t> </a:t>
            </a:r>
            <a:r>
              <a:rPr sz="1200" dirty="0">
                <a:latin typeface="Calibri"/>
                <a:cs typeface="Calibri"/>
              </a:rPr>
              <a:t>each</a:t>
            </a:r>
            <a:r>
              <a:rPr sz="1200" spc="-20" dirty="0">
                <a:latin typeface="Calibri"/>
                <a:cs typeface="Calibri"/>
              </a:rPr>
              <a:t> site</a:t>
            </a: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spcBef>
                <a:spcPts val="1340"/>
              </a:spcBef>
              <a:buFont typeface="Calibri"/>
              <a:buAutoNum type="romanLcPeriod"/>
            </a:pPr>
            <a:endParaRPr sz="1200">
              <a:latin typeface="Calibri"/>
              <a:cs typeface="Calibri"/>
            </a:endParaRPr>
          </a:p>
          <a:p>
            <a:pPr marL="835660" marR="330835" lvl="1" indent="-287020">
              <a:lnSpc>
                <a:spcPct val="100000"/>
              </a:lnSpc>
              <a:buAutoNum type="romanLcPeriod"/>
              <a:tabLst>
                <a:tab pos="835660" algn="l"/>
              </a:tabLst>
            </a:pPr>
            <a:r>
              <a:rPr sz="1200" dirty="0">
                <a:latin typeface="Calibri"/>
                <a:cs typeface="Calibri"/>
              </a:rPr>
              <a:t>Calculate</a:t>
            </a:r>
            <a:r>
              <a:rPr sz="1200" spc="-25" dirty="0">
                <a:latin typeface="Calibri"/>
                <a:cs typeface="Calibri"/>
              </a:rPr>
              <a:t> </a:t>
            </a:r>
            <a:r>
              <a:rPr sz="1200" dirty="0">
                <a:latin typeface="Calibri"/>
                <a:cs typeface="Calibri"/>
              </a:rPr>
              <a:t>the</a:t>
            </a:r>
            <a:r>
              <a:rPr sz="1200" spc="-40" dirty="0">
                <a:latin typeface="Calibri"/>
                <a:cs typeface="Calibri"/>
              </a:rPr>
              <a:t> </a:t>
            </a:r>
            <a:r>
              <a:rPr sz="1200" dirty="0">
                <a:latin typeface="Calibri"/>
                <a:cs typeface="Calibri"/>
              </a:rPr>
              <a:t>number</a:t>
            </a:r>
            <a:r>
              <a:rPr sz="1200" spc="-45" dirty="0">
                <a:latin typeface="Calibri"/>
                <a:cs typeface="Calibri"/>
              </a:rPr>
              <a:t> </a:t>
            </a:r>
            <a:r>
              <a:rPr sz="1200" dirty="0">
                <a:latin typeface="Calibri"/>
                <a:cs typeface="Calibri"/>
              </a:rPr>
              <a:t>and</a:t>
            </a:r>
            <a:r>
              <a:rPr sz="1200" spc="-25" dirty="0">
                <a:latin typeface="Calibri"/>
                <a:cs typeface="Calibri"/>
              </a:rPr>
              <a:t> </a:t>
            </a:r>
            <a:r>
              <a:rPr sz="1200" dirty="0">
                <a:latin typeface="Calibri"/>
                <a:cs typeface="Calibri"/>
              </a:rPr>
              <a:t>occurrence</a:t>
            </a:r>
            <a:r>
              <a:rPr sz="1200" spc="-25" dirty="0">
                <a:latin typeface="Calibri"/>
                <a:cs typeface="Calibri"/>
              </a:rPr>
              <a:t> </a:t>
            </a:r>
            <a:r>
              <a:rPr sz="1200" dirty="0">
                <a:latin typeface="Calibri"/>
                <a:cs typeface="Calibri"/>
              </a:rPr>
              <a:t>of</a:t>
            </a:r>
            <a:r>
              <a:rPr sz="1200" spc="-20" dirty="0">
                <a:latin typeface="Calibri"/>
                <a:cs typeface="Calibri"/>
              </a:rPr>
              <a:t> each orbit</a:t>
            </a: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buFont typeface="Calibri"/>
              <a:buAutoNum type="romanLcPeriod"/>
            </a:pPr>
            <a:endParaRPr sz="1200">
              <a:latin typeface="Calibri"/>
              <a:cs typeface="Calibri"/>
            </a:endParaRPr>
          </a:p>
          <a:p>
            <a:pPr lvl="1">
              <a:lnSpc>
                <a:spcPct val="100000"/>
              </a:lnSpc>
              <a:spcBef>
                <a:spcPts val="1195"/>
              </a:spcBef>
              <a:buFont typeface="Calibri"/>
              <a:buAutoNum type="romanLcPeriod"/>
            </a:pPr>
            <a:endParaRPr sz="1200">
              <a:latin typeface="Calibri"/>
              <a:cs typeface="Calibri"/>
            </a:endParaRPr>
          </a:p>
          <a:p>
            <a:pPr marL="835660" marR="640080" lvl="1" indent="-287020">
              <a:lnSpc>
                <a:spcPct val="100000"/>
              </a:lnSpc>
              <a:spcBef>
                <a:spcPts val="5"/>
              </a:spcBef>
              <a:buAutoNum type="romanLcPeriod"/>
              <a:tabLst>
                <a:tab pos="835660" algn="l"/>
              </a:tabLst>
            </a:pPr>
            <a:r>
              <a:rPr sz="1200" dirty="0">
                <a:latin typeface="Calibri"/>
                <a:cs typeface="Calibri"/>
              </a:rPr>
              <a:t>Calculate </a:t>
            </a:r>
            <a:r>
              <a:rPr sz="1200" spc="-10" dirty="0">
                <a:latin typeface="Calibri"/>
                <a:cs typeface="Calibri"/>
              </a:rPr>
              <a:t>number/occurrence</a:t>
            </a:r>
            <a:r>
              <a:rPr sz="1200" spc="-25" dirty="0">
                <a:latin typeface="Calibri"/>
                <a:cs typeface="Calibri"/>
              </a:rPr>
              <a:t> </a:t>
            </a:r>
            <a:r>
              <a:rPr sz="1200" dirty="0">
                <a:latin typeface="Calibri"/>
                <a:cs typeface="Calibri"/>
              </a:rPr>
              <a:t>of</a:t>
            </a:r>
            <a:r>
              <a:rPr sz="1200" spc="15" dirty="0">
                <a:latin typeface="Calibri"/>
                <a:cs typeface="Calibri"/>
              </a:rPr>
              <a:t> </a:t>
            </a:r>
            <a:r>
              <a:rPr sz="1200" spc="-10" dirty="0">
                <a:latin typeface="Calibri"/>
                <a:cs typeface="Calibri"/>
              </a:rPr>
              <a:t>mission </a:t>
            </a:r>
            <a:r>
              <a:rPr sz="1200" dirty="0">
                <a:latin typeface="Calibri"/>
                <a:cs typeface="Calibri"/>
              </a:rPr>
              <a:t>outcomes</a:t>
            </a:r>
            <a:r>
              <a:rPr sz="1200" spc="-25" dirty="0">
                <a:latin typeface="Calibri"/>
                <a:cs typeface="Calibri"/>
              </a:rPr>
              <a:t> </a:t>
            </a:r>
            <a:r>
              <a:rPr sz="1200" dirty="0">
                <a:latin typeface="Calibri"/>
                <a:cs typeface="Calibri"/>
              </a:rPr>
              <a:t>per</a:t>
            </a:r>
            <a:r>
              <a:rPr sz="1200" spc="-40" dirty="0">
                <a:latin typeface="Calibri"/>
                <a:cs typeface="Calibri"/>
              </a:rPr>
              <a:t> </a:t>
            </a:r>
            <a:r>
              <a:rPr sz="1200" dirty="0">
                <a:latin typeface="Calibri"/>
                <a:cs typeface="Calibri"/>
              </a:rPr>
              <a:t>orbit</a:t>
            </a:r>
            <a:r>
              <a:rPr sz="1200" spc="-35" dirty="0">
                <a:latin typeface="Calibri"/>
                <a:cs typeface="Calibri"/>
              </a:rPr>
              <a:t> </a:t>
            </a:r>
            <a:r>
              <a:rPr sz="1200" spc="-20" dirty="0">
                <a:latin typeface="Calibri"/>
                <a:cs typeface="Calibri"/>
              </a:rPr>
              <a:t>type</a:t>
            </a:r>
            <a:endParaRPr sz="1200">
              <a:latin typeface="Calibri"/>
              <a:cs typeface="Calibri"/>
            </a:endParaRPr>
          </a:p>
        </p:txBody>
      </p:sp>
      <p:sp>
        <p:nvSpPr>
          <p:cNvPr id="19" name="object 19"/>
          <p:cNvSpPr/>
          <p:nvPr/>
        </p:nvSpPr>
        <p:spPr>
          <a:xfrm>
            <a:off x="8229600" y="2302764"/>
            <a:ext cx="3850004" cy="3785870"/>
          </a:xfrm>
          <a:custGeom>
            <a:avLst/>
            <a:gdLst/>
            <a:ahLst/>
            <a:cxnLst/>
            <a:rect l="l" t="t" r="r" b="b"/>
            <a:pathLst>
              <a:path w="3850004" h="3785870">
                <a:moveTo>
                  <a:pt x="3849624" y="0"/>
                </a:moveTo>
                <a:lnTo>
                  <a:pt x="0" y="0"/>
                </a:lnTo>
                <a:lnTo>
                  <a:pt x="0" y="3785616"/>
                </a:lnTo>
                <a:lnTo>
                  <a:pt x="3849624" y="3785616"/>
                </a:lnTo>
                <a:lnTo>
                  <a:pt x="3849624" y="0"/>
                </a:lnTo>
                <a:close/>
              </a:path>
            </a:pathLst>
          </a:custGeom>
          <a:solidFill>
            <a:srgbClr val="FFFFFF"/>
          </a:solidFill>
        </p:spPr>
        <p:txBody>
          <a:bodyPr wrap="square" lIns="0" tIns="0" rIns="0" bIns="0" rtlCol="0"/>
          <a:lstStyle/>
          <a:p>
            <a:endParaRPr/>
          </a:p>
        </p:txBody>
      </p:sp>
      <p:sp>
        <p:nvSpPr>
          <p:cNvPr id="20" name="object 20"/>
          <p:cNvSpPr txBox="1"/>
          <p:nvPr/>
        </p:nvSpPr>
        <p:spPr>
          <a:xfrm>
            <a:off x="8229600" y="2302764"/>
            <a:ext cx="3850004" cy="3785870"/>
          </a:xfrm>
          <a:prstGeom prst="rect">
            <a:avLst/>
          </a:prstGeom>
          <a:ln w="9525">
            <a:solidFill>
              <a:srgbClr val="4471C4"/>
            </a:solidFill>
          </a:ln>
        </p:spPr>
        <p:txBody>
          <a:bodyPr vert="horz" wrap="square" lIns="0" tIns="37465" rIns="0" bIns="0" rtlCol="0">
            <a:spAutoFit/>
          </a:bodyPr>
          <a:lstStyle/>
          <a:p>
            <a:pPr marL="434975" marR="546735" indent="-342900">
              <a:lnSpc>
                <a:spcPct val="100000"/>
              </a:lnSpc>
              <a:spcBef>
                <a:spcPts val="295"/>
              </a:spcBef>
              <a:tabLst>
                <a:tab pos="434975" algn="l"/>
              </a:tabLst>
            </a:pPr>
            <a:r>
              <a:rPr sz="1200" spc="-25" dirty="0">
                <a:latin typeface="Calibri"/>
                <a:cs typeface="Calibri"/>
              </a:rPr>
              <a:t>3.</a:t>
            </a:r>
            <a:r>
              <a:rPr sz="1200" dirty="0">
                <a:latin typeface="Calibri"/>
                <a:cs typeface="Calibri"/>
              </a:rPr>
              <a:t>	</a:t>
            </a:r>
            <a:r>
              <a:rPr sz="1200" spc="-10" dirty="0">
                <a:latin typeface="Calibri"/>
                <a:cs typeface="Calibri"/>
              </a:rPr>
              <a:t>Create</a:t>
            </a:r>
            <a:r>
              <a:rPr sz="1200" spc="-40" dirty="0">
                <a:latin typeface="Calibri"/>
                <a:cs typeface="Calibri"/>
              </a:rPr>
              <a:t> </a:t>
            </a:r>
            <a:r>
              <a:rPr sz="1200" dirty="0">
                <a:latin typeface="Calibri"/>
                <a:cs typeface="Calibri"/>
              </a:rPr>
              <a:t>a</a:t>
            </a:r>
            <a:r>
              <a:rPr sz="1200" spc="-20" dirty="0">
                <a:latin typeface="Calibri"/>
                <a:cs typeface="Calibri"/>
              </a:rPr>
              <a:t> </a:t>
            </a:r>
            <a:r>
              <a:rPr sz="1200" dirty="0">
                <a:latin typeface="Calibri"/>
                <a:cs typeface="Calibri"/>
              </a:rPr>
              <a:t>landing</a:t>
            </a:r>
            <a:r>
              <a:rPr sz="1200" spc="-55" dirty="0">
                <a:latin typeface="Calibri"/>
                <a:cs typeface="Calibri"/>
              </a:rPr>
              <a:t> </a:t>
            </a:r>
            <a:r>
              <a:rPr sz="1200" dirty="0">
                <a:latin typeface="Calibri"/>
                <a:cs typeface="Calibri"/>
              </a:rPr>
              <a:t>outcome</a:t>
            </a:r>
            <a:r>
              <a:rPr sz="1200" spc="-20" dirty="0">
                <a:latin typeface="Calibri"/>
                <a:cs typeface="Calibri"/>
              </a:rPr>
              <a:t> </a:t>
            </a:r>
            <a:r>
              <a:rPr sz="1200" dirty="0">
                <a:latin typeface="Calibri"/>
                <a:cs typeface="Calibri"/>
              </a:rPr>
              <a:t>label</a:t>
            </a:r>
            <a:r>
              <a:rPr sz="1200" spc="-25" dirty="0">
                <a:latin typeface="Calibri"/>
                <a:cs typeface="Calibri"/>
              </a:rPr>
              <a:t> </a:t>
            </a:r>
            <a:r>
              <a:rPr sz="1200" dirty="0">
                <a:latin typeface="Calibri"/>
                <a:cs typeface="Calibri"/>
              </a:rPr>
              <a:t>from</a:t>
            </a:r>
            <a:r>
              <a:rPr sz="1200" spc="-25" dirty="0">
                <a:latin typeface="Calibri"/>
                <a:cs typeface="Calibri"/>
              </a:rPr>
              <a:t> </a:t>
            </a:r>
            <a:r>
              <a:rPr sz="1200" spc="-10" dirty="0">
                <a:latin typeface="Calibri"/>
                <a:cs typeface="Calibri"/>
              </a:rPr>
              <a:t>Outcome </a:t>
            </a:r>
            <a:r>
              <a:rPr sz="1200" dirty="0">
                <a:latin typeface="Calibri"/>
                <a:cs typeface="Calibri"/>
              </a:rPr>
              <a:t>column</a:t>
            </a:r>
            <a:r>
              <a:rPr sz="1200" spc="-25" dirty="0">
                <a:latin typeface="Calibri"/>
                <a:cs typeface="Calibri"/>
              </a:rPr>
              <a:t> </a:t>
            </a:r>
            <a:r>
              <a:rPr sz="1200" dirty="0">
                <a:latin typeface="Calibri"/>
                <a:cs typeface="Calibri"/>
              </a:rPr>
              <a:t>in</a:t>
            </a:r>
            <a:r>
              <a:rPr sz="1200" spc="-20" dirty="0">
                <a:latin typeface="Calibri"/>
                <a:cs typeface="Calibri"/>
              </a:rPr>
              <a:t> </a:t>
            </a:r>
            <a:r>
              <a:rPr sz="1200" dirty="0">
                <a:latin typeface="Calibri"/>
                <a:cs typeface="Calibri"/>
              </a:rPr>
              <a:t>the</a:t>
            </a:r>
            <a:r>
              <a:rPr sz="1200" spc="-35" dirty="0">
                <a:latin typeface="Calibri"/>
                <a:cs typeface="Calibri"/>
              </a:rPr>
              <a:t> </a:t>
            </a:r>
            <a:r>
              <a:rPr sz="1200" spc="-10" dirty="0">
                <a:latin typeface="Calibri"/>
                <a:cs typeface="Calibri"/>
              </a:rPr>
              <a:t>Dataframe</a:t>
            </a:r>
            <a:endParaRPr sz="1200">
              <a:latin typeface="Calibri"/>
              <a:cs typeface="Calibri"/>
            </a:endParaRPr>
          </a:p>
        </p:txBody>
      </p:sp>
      <p:sp>
        <p:nvSpPr>
          <p:cNvPr id="21" name="object 21"/>
          <p:cNvSpPr/>
          <p:nvPr/>
        </p:nvSpPr>
        <p:spPr>
          <a:xfrm>
            <a:off x="112776" y="2302764"/>
            <a:ext cx="3987165" cy="1385570"/>
          </a:xfrm>
          <a:custGeom>
            <a:avLst/>
            <a:gdLst/>
            <a:ahLst/>
            <a:cxnLst/>
            <a:rect l="l" t="t" r="r" b="b"/>
            <a:pathLst>
              <a:path w="3987165" h="1385570">
                <a:moveTo>
                  <a:pt x="3986784" y="0"/>
                </a:moveTo>
                <a:lnTo>
                  <a:pt x="0" y="0"/>
                </a:lnTo>
                <a:lnTo>
                  <a:pt x="0" y="1385316"/>
                </a:lnTo>
                <a:lnTo>
                  <a:pt x="3986784" y="1385316"/>
                </a:lnTo>
                <a:lnTo>
                  <a:pt x="3986784" y="0"/>
                </a:lnTo>
                <a:close/>
              </a:path>
            </a:pathLst>
          </a:custGeom>
          <a:solidFill>
            <a:srgbClr val="FFFFFF"/>
          </a:solidFill>
        </p:spPr>
        <p:txBody>
          <a:bodyPr wrap="square" lIns="0" tIns="0" rIns="0" bIns="0" rtlCol="0"/>
          <a:lstStyle/>
          <a:p>
            <a:endParaRPr/>
          </a:p>
        </p:txBody>
      </p:sp>
      <p:sp>
        <p:nvSpPr>
          <p:cNvPr id="22" name="object 22"/>
          <p:cNvSpPr txBox="1"/>
          <p:nvPr/>
        </p:nvSpPr>
        <p:spPr>
          <a:xfrm>
            <a:off x="112776" y="2302764"/>
            <a:ext cx="3987165" cy="1385570"/>
          </a:xfrm>
          <a:prstGeom prst="rect">
            <a:avLst/>
          </a:prstGeom>
          <a:ln w="9525">
            <a:solidFill>
              <a:srgbClr val="4471C4"/>
            </a:solidFill>
          </a:ln>
        </p:spPr>
        <p:txBody>
          <a:bodyPr vert="horz" wrap="square" lIns="0" tIns="37465" rIns="0" bIns="0" rtlCol="0">
            <a:spAutoFit/>
          </a:bodyPr>
          <a:lstStyle/>
          <a:p>
            <a:pPr marL="90805">
              <a:lnSpc>
                <a:spcPct val="100000"/>
              </a:lnSpc>
              <a:spcBef>
                <a:spcPts val="295"/>
              </a:spcBef>
              <a:tabLst>
                <a:tab pos="433705" algn="l"/>
              </a:tabLst>
            </a:pPr>
            <a:r>
              <a:rPr sz="1200" spc="-25" dirty="0">
                <a:latin typeface="Calibri"/>
                <a:cs typeface="Calibri"/>
              </a:rPr>
              <a:t>1.</a:t>
            </a:r>
            <a:r>
              <a:rPr sz="1200" dirty="0">
                <a:latin typeface="Calibri"/>
                <a:cs typeface="Calibri"/>
              </a:rPr>
              <a:t>	Load</a:t>
            </a:r>
            <a:r>
              <a:rPr sz="1200" spc="-35" dirty="0">
                <a:latin typeface="Calibri"/>
                <a:cs typeface="Calibri"/>
              </a:rPr>
              <a:t> </a:t>
            </a:r>
            <a:r>
              <a:rPr sz="1200" dirty="0">
                <a:latin typeface="Calibri"/>
                <a:cs typeface="Calibri"/>
              </a:rPr>
              <a:t>SpaceX</a:t>
            </a:r>
            <a:r>
              <a:rPr sz="1200" spc="-35" dirty="0">
                <a:latin typeface="Calibri"/>
                <a:cs typeface="Calibri"/>
              </a:rPr>
              <a:t> </a:t>
            </a:r>
            <a:r>
              <a:rPr sz="1200" dirty="0">
                <a:latin typeface="Calibri"/>
                <a:cs typeface="Calibri"/>
              </a:rPr>
              <a:t>dataset</a:t>
            </a:r>
            <a:r>
              <a:rPr sz="1200" spc="-30" dirty="0">
                <a:latin typeface="Calibri"/>
                <a:cs typeface="Calibri"/>
              </a:rPr>
              <a:t> </a:t>
            </a:r>
            <a:r>
              <a:rPr sz="1200" dirty="0">
                <a:latin typeface="Calibri"/>
                <a:cs typeface="Calibri"/>
              </a:rPr>
              <a:t>(csv)</a:t>
            </a:r>
            <a:r>
              <a:rPr sz="1200" spc="-25" dirty="0">
                <a:latin typeface="Calibri"/>
                <a:cs typeface="Calibri"/>
              </a:rPr>
              <a:t> </a:t>
            </a:r>
            <a:r>
              <a:rPr sz="1200" dirty="0">
                <a:latin typeface="Calibri"/>
                <a:cs typeface="Calibri"/>
              </a:rPr>
              <a:t>in</a:t>
            </a:r>
            <a:r>
              <a:rPr sz="1200" spc="-30" dirty="0">
                <a:latin typeface="Calibri"/>
                <a:cs typeface="Calibri"/>
              </a:rPr>
              <a:t> </a:t>
            </a:r>
            <a:r>
              <a:rPr sz="1200" dirty="0">
                <a:latin typeface="Calibri"/>
                <a:cs typeface="Calibri"/>
              </a:rPr>
              <a:t>to</a:t>
            </a:r>
            <a:r>
              <a:rPr sz="1200" spc="-35" dirty="0">
                <a:latin typeface="Calibri"/>
                <a:cs typeface="Calibri"/>
              </a:rPr>
              <a:t> </a:t>
            </a:r>
            <a:r>
              <a:rPr sz="1200" dirty="0">
                <a:latin typeface="Calibri"/>
                <a:cs typeface="Calibri"/>
              </a:rPr>
              <a:t>a</a:t>
            </a:r>
            <a:r>
              <a:rPr sz="1200" spc="-25" dirty="0">
                <a:latin typeface="Calibri"/>
                <a:cs typeface="Calibri"/>
              </a:rPr>
              <a:t> </a:t>
            </a:r>
            <a:r>
              <a:rPr sz="1200" spc="-10" dirty="0">
                <a:latin typeface="Calibri"/>
                <a:cs typeface="Calibri"/>
              </a:rPr>
              <a:t>Dataframe</a:t>
            </a:r>
            <a:endParaRPr sz="1200">
              <a:latin typeface="Calibri"/>
              <a:cs typeface="Calibri"/>
            </a:endParaRPr>
          </a:p>
        </p:txBody>
      </p:sp>
      <p:grpSp>
        <p:nvGrpSpPr>
          <p:cNvPr id="23" name="object 23"/>
          <p:cNvGrpSpPr/>
          <p:nvPr/>
        </p:nvGrpSpPr>
        <p:grpSpPr>
          <a:xfrm>
            <a:off x="196595" y="2636520"/>
            <a:ext cx="10444480" cy="4051300"/>
            <a:chOff x="196595" y="2636520"/>
            <a:chExt cx="10444480" cy="4051300"/>
          </a:xfrm>
        </p:grpSpPr>
        <p:pic>
          <p:nvPicPr>
            <p:cNvPr id="24" name="object 24"/>
            <p:cNvPicPr/>
            <p:nvPr/>
          </p:nvPicPr>
          <p:blipFill>
            <a:blip r:embed="rId2" cstate="print"/>
            <a:stretch>
              <a:fillRect/>
            </a:stretch>
          </p:blipFill>
          <p:spPr>
            <a:xfrm>
              <a:off x="196595" y="2636520"/>
              <a:ext cx="3779520" cy="352043"/>
            </a:xfrm>
            <a:prstGeom prst="rect">
              <a:avLst/>
            </a:prstGeom>
          </p:spPr>
        </p:pic>
        <p:pic>
          <p:nvPicPr>
            <p:cNvPr id="25" name="object 25"/>
            <p:cNvPicPr/>
            <p:nvPr/>
          </p:nvPicPr>
          <p:blipFill>
            <a:blip r:embed="rId3" cstate="print"/>
            <a:stretch>
              <a:fillRect/>
            </a:stretch>
          </p:blipFill>
          <p:spPr>
            <a:xfrm>
              <a:off x="4920995" y="2734056"/>
              <a:ext cx="2407920" cy="833627"/>
            </a:xfrm>
            <a:prstGeom prst="rect">
              <a:avLst/>
            </a:prstGeom>
          </p:spPr>
        </p:pic>
        <p:pic>
          <p:nvPicPr>
            <p:cNvPr id="26" name="object 26"/>
            <p:cNvPicPr/>
            <p:nvPr/>
          </p:nvPicPr>
          <p:blipFill>
            <a:blip r:embed="rId4" cstate="print"/>
            <a:stretch>
              <a:fillRect/>
            </a:stretch>
          </p:blipFill>
          <p:spPr>
            <a:xfrm>
              <a:off x="5379719" y="3875532"/>
              <a:ext cx="1748027" cy="1879092"/>
            </a:xfrm>
            <a:prstGeom prst="rect">
              <a:avLst/>
            </a:prstGeom>
          </p:spPr>
        </p:pic>
        <p:pic>
          <p:nvPicPr>
            <p:cNvPr id="27" name="object 27"/>
            <p:cNvPicPr/>
            <p:nvPr/>
          </p:nvPicPr>
          <p:blipFill>
            <a:blip r:embed="rId5" cstate="print"/>
            <a:stretch>
              <a:fillRect/>
            </a:stretch>
          </p:blipFill>
          <p:spPr>
            <a:xfrm>
              <a:off x="4422648" y="6454140"/>
              <a:ext cx="3662172" cy="233172"/>
            </a:xfrm>
            <a:prstGeom prst="rect">
              <a:avLst/>
            </a:prstGeom>
          </p:spPr>
        </p:pic>
        <p:pic>
          <p:nvPicPr>
            <p:cNvPr id="28" name="object 28"/>
            <p:cNvPicPr/>
            <p:nvPr/>
          </p:nvPicPr>
          <p:blipFill>
            <a:blip r:embed="rId6" cstate="print"/>
            <a:stretch>
              <a:fillRect/>
            </a:stretch>
          </p:blipFill>
          <p:spPr>
            <a:xfrm>
              <a:off x="8537448" y="2833116"/>
              <a:ext cx="2103120" cy="1280160"/>
            </a:xfrm>
            <a:prstGeom prst="rect">
              <a:avLst/>
            </a:prstGeom>
          </p:spPr>
        </p:pic>
        <p:pic>
          <p:nvPicPr>
            <p:cNvPr id="29" name="object 29"/>
            <p:cNvPicPr/>
            <p:nvPr/>
          </p:nvPicPr>
          <p:blipFill>
            <a:blip r:embed="rId7" cstate="print"/>
            <a:stretch>
              <a:fillRect/>
            </a:stretch>
          </p:blipFill>
          <p:spPr>
            <a:xfrm>
              <a:off x="8537448" y="4244340"/>
              <a:ext cx="1959863" cy="413004"/>
            </a:xfrm>
            <a:prstGeom prst="rect">
              <a:avLst/>
            </a:prstGeom>
          </p:spPr>
        </p:pic>
        <p:pic>
          <p:nvPicPr>
            <p:cNvPr id="30" name="object 30"/>
            <p:cNvPicPr/>
            <p:nvPr/>
          </p:nvPicPr>
          <p:blipFill>
            <a:blip r:embed="rId8" cstate="print"/>
            <a:stretch>
              <a:fillRect/>
            </a:stretch>
          </p:blipFill>
          <p:spPr>
            <a:xfrm>
              <a:off x="8587739" y="4721352"/>
              <a:ext cx="544068" cy="1249680"/>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12</a:t>
            </a:r>
            <a:endParaRPr sz="1600">
              <a:latin typeface="Microsoft Sans Serif"/>
              <a:cs typeface="Microsoft Sans Serif"/>
            </a:endParaRPr>
          </a:p>
        </p:txBody>
      </p:sp>
      <p:sp>
        <p:nvSpPr>
          <p:cNvPr id="3" name="object 3"/>
          <p:cNvSpPr txBox="1"/>
          <p:nvPr/>
        </p:nvSpPr>
        <p:spPr>
          <a:xfrm>
            <a:off x="848969" y="1309242"/>
            <a:ext cx="9664629" cy="4954561"/>
          </a:xfrm>
          <a:prstGeom prst="rect">
            <a:avLst/>
          </a:prstGeom>
        </p:spPr>
        <p:txBody>
          <a:bodyPr vert="horz" wrap="square" lIns="0" tIns="12065" rIns="0" bIns="0" rtlCol="0">
            <a:spAutoFit/>
          </a:bodyPr>
          <a:lstStyle/>
          <a:p>
            <a:pPr>
              <a:lnSpc>
                <a:spcPct val="107000"/>
              </a:lnSpc>
              <a:spcAft>
                <a:spcPts val="800"/>
              </a:spcAft>
              <a:buNone/>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As part of the EDA process, several charts were created to explore relationships within the dataset and uncover meaningful patterns.</a:t>
            </a:r>
          </a:p>
          <a:p>
            <a:pPr>
              <a:lnSpc>
                <a:spcPct val="107000"/>
              </a:lnSpc>
              <a:spcAft>
                <a:spcPts val="800"/>
              </a:spcAft>
              <a:buNone/>
            </a:pP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Scatter Plots</a:t>
            </a:r>
            <a:br>
              <a:rPr lang="en-GB" sz="1400" kern="100" dirty="0">
                <a:effectLst/>
                <a:latin typeface="Aptos" panose="020B0004020202020204" pitchFamily="34" charset="0"/>
                <a:ea typeface="Aptos" panose="020B0004020202020204" pitchFamily="34" charset="0"/>
                <a:cs typeface="Times New Roman" panose="02020603050405020304" pitchFamily="18" charset="0"/>
              </a:rPr>
            </a:br>
            <a:r>
              <a:rPr lang="en-GB" sz="1400" kern="100" dirty="0">
                <a:effectLst/>
                <a:latin typeface="Aptos" panose="020B0004020202020204" pitchFamily="34" charset="0"/>
                <a:ea typeface="Aptos" panose="020B0004020202020204" pitchFamily="34" charset="0"/>
                <a:cs typeface="Times New Roman" panose="02020603050405020304" pitchFamily="18" charset="0"/>
              </a:rPr>
              <a:t>Used to identify correlations between two variables and highlight observable patterns. The following scatter plots were generated:</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Flight Number vs. Launch Site</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Payload Mass vs. Launch Site</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Flight Number vs. Orbit Type</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Payload Mass vs. Orbit Type</a:t>
            </a:r>
          </a:p>
          <a:p>
            <a:pPr>
              <a:lnSpc>
                <a:spcPct val="107000"/>
              </a:lnSpc>
              <a:spcAft>
                <a:spcPts val="800"/>
              </a:spcAft>
              <a:buNone/>
            </a:pPr>
            <a:r>
              <a:rPr lang="en-GB" sz="1400" b="1" kern="100" dirty="0">
                <a:effectLst/>
                <a:latin typeface="Aptos" panose="020B0004020202020204" pitchFamily="34" charset="0"/>
                <a:ea typeface="Aptos" panose="020B0004020202020204" pitchFamily="34" charset="0"/>
                <a:cs typeface="Times New Roman" panose="02020603050405020304" pitchFamily="18" charset="0"/>
              </a:rPr>
              <a:t>Bar Chart</a:t>
            </a:r>
            <a:br>
              <a:rPr lang="en-GB" sz="1400" kern="100" dirty="0">
                <a:effectLst/>
                <a:latin typeface="Aptos" panose="020B0004020202020204" pitchFamily="34" charset="0"/>
                <a:ea typeface="Aptos" panose="020B0004020202020204" pitchFamily="34" charset="0"/>
                <a:cs typeface="Times New Roman" panose="02020603050405020304" pitchFamily="18" charset="0"/>
              </a:rPr>
            </a:br>
            <a:r>
              <a:rPr lang="en-GB" sz="1400" kern="100" dirty="0">
                <a:effectLst/>
                <a:latin typeface="Aptos" panose="020B0004020202020204" pitchFamily="34" charset="0"/>
                <a:ea typeface="Aptos" panose="020B0004020202020204" pitchFamily="34" charset="0"/>
                <a:cs typeface="Times New Roman" panose="02020603050405020304" pitchFamily="18" charset="0"/>
              </a:rPr>
              <a:t>Helpful for comparing values across categories. The length of each bar represents the magnitude of the value, making it easy to identify dominant or frequent groups.</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Plotted to visualize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success rate by orbit type</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GB" sz="1400" b="1" kern="100" dirty="0">
                <a:effectLst/>
                <a:latin typeface="Aptos" panose="020B0004020202020204" pitchFamily="34" charset="0"/>
                <a:ea typeface="Aptos" panose="020B0004020202020204" pitchFamily="34" charset="0"/>
                <a:cs typeface="Times New Roman" panose="02020603050405020304" pitchFamily="18" charset="0"/>
              </a:rPr>
              <a:t>Line Chart</a:t>
            </a:r>
            <a:br>
              <a:rPr lang="en-GB" sz="1400" kern="100" dirty="0">
                <a:effectLst/>
                <a:latin typeface="Aptos" panose="020B0004020202020204" pitchFamily="34" charset="0"/>
                <a:ea typeface="Aptos" panose="020B0004020202020204" pitchFamily="34" charset="0"/>
                <a:cs typeface="Times New Roman" panose="02020603050405020304" pitchFamily="18" charset="0"/>
              </a:rPr>
            </a:br>
            <a:r>
              <a:rPr lang="en-GB" sz="1400" kern="100" dirty="0">
                <a:effectLst/>
                <a:latin typeface="Aptos" panose="020B0004020202020204" pitchFamily="34" charset="0"/>
                <a:ea typeface="Aptos" panose="020B0004020202020204" pitchFamily="34" charset="0"/>
                <a:cs typeface="Times New Roman" panose="02020603050405020304" pitchFamily="18" charset="0"/>
              </a:rPr>
              <a:t>Commonly used to track changes over time and visualize trends.</a:t>
            </a:r>
          </a:p>
          <a:p>
            <a:pPr marL="342900" lvl="0" indent="-342900">
              <a:lnSpc>
                <a:spcPct val="107000"/>
              </a:lnSpc>
              <a:spcAft>
                <a:spcPts val="800"/>
              </a:spcAft>
              <a:buSzPts val="1000"/>
              <a:buFont typeface="Symbol" panose="05050102010706020507" pitchFamily="18" charset="2"/>
              <a:buChar char=""/>
              <a:tabLst>
                <a:tab pos="457200" algn="l"/>
              </a:tabLs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Plotted to observe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average launch success trend by year</a:t>
            </a:r>
            <a:endParaRPr lang="en-GB" sz="1400" kern="100" dirty="0">
              <a:effectLst/>
              <a:latin typeface="Aptos" panose="020B0004020202020204" pitchFamily="34" charset="0"/>
              <a:ea typeface="Aptos" panose="020B0004020202020204" pitchFamily="34" charset="0"/>
              <a:cs typeface="Times New Roman" panose="02020603050405020304" pitchFamily="18" charset="0"/>
            </a:endParaRPr>
          </a:p>
          <a:p>
            <a:pPr marL="241300" marR="258445" indent="-228600">
              <a:lnSpc>
                <a:spcPct val="100000"/>
              </a:lnSpc>
              <a:spcBef>
                <a:spcPts val="95"/>
              </a:spcBef>
              <a:buFont typeface="Arial"/>
              <a:buChar char="•"/>
              <a:tabLst>
                <a:tab pos="241300" algn="l"/>
              </a:tabLst>
            </a:pPr>
            <a:endParaRPr sz="1400" dirty="0">
              <a:latin typeface="Microsoft Sans Serif"/>
              <a:cs typeface="Microsoft Sans Serif"/>
            </a:endParaRPr>
          </a:p>
        </p:txBody>
      </p:sp>
      <p:sp>
        <p:nvSpPr>
          <p:cNvPr id="5" name="object 5"/>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80" dirty="0"/>
              <a:t>EDA</a:t>
            </a:r>
            <a:r>
              <a:rPr spc="30" dirty="0"/>
              <a:t> </a:t>
            </a:r>
            <a:r>
              <a:rPr dirty="0"/>
              <a:t>with</a:t>
            </a:r>
            <a:r>
              <a:rPr spc="20" dirty="0"/>
              <a:t> </a:t>
            </a:r>
            <a:r>
              <a:rPr spc="-40" dirty="0"/>
              <a:t>Data</a:t>
            </a:r>
            <a:r>
              <a:rPr spc="35" dirty="0"/>
              <a:t> </a:t>
            </a:r>
            <a:r>
              <a:rPr spc="-60" dirty="0"/>
              <a:t>Visualization</a:t>
            </a:r>
          </a:p>
        </p:txBody>
      </p:sp>
      <p:sp>
        <p:nvSpPr>
          <p:cNvPr id="8" name="TextBox 7">
            <a:extLst>
              <a:ext uri="{FF2B5EF4-FFF2-40B4-BE49-F238E27FC236}">
                <a16:creationId xmlns:a16="http://schemas.microsoft.com/office/drawing/2014/main" id="{B406D14C-7DC6-DC45-00E5-08356E098019}"/>
              </a:ext>
            </a:extLst>
          </p:cNvPr>
          <p:cNvSpPr txBox="1"/>
          <p:nvPr/>
        </p:nvSpPr>
        <p:spPr>
          <a:xfrm>
            <a:off x="6553200" y="4648200"/>
            <a:ext cx="4950724" cy="1200329"/>
          </a:xfrm>
          <a:prstGeom prst="rect">
            <a:avLst/>
          </a:prstGeom>
          <a:noFill/>
        </p:spPr>
        <p:txBody>
          <a:bodyPr wrap="square">
            <a:spAutoFit/>
          </a:bodyPr>
          <a:lstStyle/>
          <a:p>
            <a:r>
              <a:rPr lang="en-GB" dirty="0" err="1">
                <a:hlinkClick r:id="rId2"/>
              </a:rPr>
              <a:t>DataScienceCapstoneProjectRepository</a:t>
            </a:r>
            <a:r>
              <a:rPr lang="en-GB" dirty="0">
                <a:hlinkClick r:id="rId2"/>
              </a:rPr>
              <a:t>/SpaceX_Falcon9_EDA_VizLab.ipynb at main · conorlogue1998dev/</a:t>
            </a:r>
            <a:r>
              <a:rPr lang="en-GB" dirty="0" err="1">
                <a:hlinkClick r:id="rId2"/>
              </a:rPr>
              <a:t>DataScienceCapstoneProjectRepository</a:t>
            </a:r>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19022"/>
            <a:ext cx="9738360" cy="5556970"/>
          </a:xfrm>
          <a:prstGeom prst="rect">
            <a:avLst/>
          </a:prstGeom>
        </p:spPr>
        <p:txBody>
          <a:bodyPr vert="horz" wrap="square" lIns="0" tIns="12065" rIns="0" bIns="0" rtlCol="0">
            <a:spAutoFit/>
          </a:bodyPr>
          <a:lstStyle/>
          <a:p>
            <a:pPr>
              <a:lnSpc>
                <a:spcPct val="107000"/>
              </a:lnSpc>
              <a:spcAft>
                <a:spcPts val="800"/>
              </a:spcAft>
              <a:buNone/>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To gain deeper insights into the SpaceX dataset, the following SQL queries were executed on an IBM DB2 cloud instance:</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Retrieve the names of all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unique launch sites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involved in the missions</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Display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5 records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where launch site names start with the string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‘CCA’</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Calculate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total payload mass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carried by boosters launched by NASA’s Commercial Resupply Services (CRS)</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Find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average payload mass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for booster version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F9 v1.1</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Identify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date of the first successful landing</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 ground pad</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List boosters that had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successful drone ship landings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with payload masses between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4000 and 6000</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Count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total number of successful and failed mission outcomes</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List booster versions that carried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maximum payload mass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using a subquery</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Retrieve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failed drone ship landings in 2015</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including booster versions and launch site names</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Rank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count of different landing outcomes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(e.g., Failure on drone ship, Success on ground pad)</a:t>
            </a:r>
          </a:p>
          <a:p>
            <a:pPr>
              <a:lnSpc>
                <a:spcPct val="107000"/>
              </a:lnSpc>
              <a:spcAft>
                <a:spcPts val="800"/>
              </a:spcAft>
              <a:buNone/>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r>
          </a:p>
          <a:p>
            <a:pPr marL="240665" indent="-227965">
              <a:lnSpc>
                <a:spcPct val="100000"/>
              </a:lnSpc>
              <a:spcBef>
                <a:spcPts val="95"/>
              </a:spcBef>
              <a:buFont typeface="Arial"/>
              <a:buChar char="•"/>
              <a:tabLst>
                <a:tab pos="240665" algn="l"/>
              </a:tabLst>
            </a:pPr>
            <a:endParaRPr sz="1600" dirty="0">
              <a:latin typeface="Microsoft Sans Serif"/>
              <a:cs typeface="Microsoft Sans Serif"/>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80" dirty="0"/>
              <a:t>EDA</a:t>
            </a:r>
            <a:r>
              <a:rPr spc="130" dirty="0"/>
              <a:t> </a:t>
            </a:r>
            <a:r>
              <a:rPr dirty="0"/>
              <a:t>with</a:t>
            </a:r>
            <a:r>
              <a:rPr spc="130" dirty="0"/>
              <a:t> </a:t>
            </a:r>
            <a:r>
              <a:rPr spc="-375" dirty="0"/>
              <a:t>SQL</a:t>
            </a:r>
          </a:p>
        </p:txBody>
      </p:sp>
      <p:sp>
        <p:nvSpPr>
          <p:cNvPr id="8" name="TextBox 7">
            <a:extLst>
              <a:ext uri="{FF2B5EF4-FFF2-40B4-BE49-F238E27FC236}">
                <a16:creationId xmlns:a16="http://schemas.microsoft.com/office/drawing/2014/main" id="{85986D5E-3DF0-3350-67DF-3897B90F4E79}"/>
              </a:ext>
            </a:extLst>
          </p:cNvPr>
          <p:cNvSpPr txBox="1"/>
          <p:nvPr/>
        </p:nvSpPr>
        <p:spPr>
          <a:xfrm>
            <a:off x="3124200" y="5783781"/>
            <a:ext cx="7998724" cy="646331"/>
          </a:xfrm>
          <a:prstGeom prst="rect">
            <a:avLst/>
          </a:prstGeom>
          <a:noFill/>
        </p:spPr>
        <p:txBody>
          <a:bodyPr wrap="square">
            <a:spAutoFit/>
          </a:bodyPr>
          <a:lstStyle/>
          <a:p>
            <a:r>
              <a:rPr lang="en-GB" dirty="0" err="1">
                <a:hlinkClick r:id="rId2"/>
              </a:rPr>
              <a:t>DataScienceCapstoneProjectRepository</a:t>
            </a:r>
            <a:r>
              <a:rPr lang="en-GB" dirty="0">
                <a:hlinkClick r:id="rId2"/>
              </a:rPr>
              <a:t>/SpaceX_Falcon9_EDA_SQL.ipynb at main · conorlogue1998dev/</a:t>
            </a:r>
            <a:r>
              <a:rPr lang="en-GB" dirty="0" err="1">
                <a:hlinkClick r:id="rId2"/>
              </a:rPr>
              <a:t>DataScienceCapstoneProjectRepository</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14</a:t>
            </a:fld>
            <a:endParaRPr spc="45" dirty="0"/>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Build</a:t>
            </a:r>
            <a:r>
              <a:rPr spc="-120" dirty="0"/>
              <a:t> </a:t>
            </a:r>
            <a:r>
              <a:rPr dirty="0"/>
              <a:t>an</a:t>
            </a:r>
            <a:r>
              <a:rPr spc="-114" dirty="0"/>
              <a:t> </a:t>
            </a:r>
            <a:r>
              <a:rPr spc="-65" dirty="0"/>
              <a:t>Interactive</a:t>
            </a:r>
            <a:r>
              <a:rPr spc="-120" dirty="0"/>
              <a:t> </a:t>
            </a:r>
            <a:r>
              <a:rPr spc="-35" dirty="0"/>
              <a:t>Map</a:t>
            </a:r>
            <a:r>
              <a:rPr spc="-120" dirty="0"/>
              <a:t> </a:t>
            </a:r>
            <a:r>
              <a:rPr dirty="0"/>
              <a:t>with</a:t>
            </a:r>
            <a:r>
              <a:rPr spc="-105" dirty="0"/>
              <a:t> </a:t>
            </a:r>
            <a:r>
              <a:rPr spc="-50" dirty="0"/>
              <a:t>Folium</a:t>
            </a:r>
          </a:p>
        </p:txBody>
      </p:sp>
      <p:sp>
        <p:nvSpPr>
          <p:cNvPr id="9" name="TextBox 8">
            <a:extLst>
              <a:ext uri="{FF2B5EF4-FFF2-40B4-BE49-F238E27FC236}">
                <a16:creationId xmlns:a16="http://schemas.microsoft.com/office/drawing/2014/main" id="{456C3BF9-63CD-C866-D49C-67291F836432}"/>
              </a:ext>
            </a:extLst>
          </p:cNvPr>
          <p:cNvSpPr txBox="1"/>
          <p:nvPr/>
        </p:nvSpPr>
        <p:spPr>
          <a:xfrm>
            <a:off x="426189" y="1504267"/>
            <a:ext cx="10991491" cy="43996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Folium was used to create an interactive map for </a:t>
            </a:r>
            <a:r>
              <a:rPr kumimoji="0" lang="en-GB" altLang="en-US" sz="16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analyzing</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geospatial data and better understanding how location and proximity factors impact launch success rates.</a:t>
            </a:r>
            <a:endParaRPr kumimoji="0" lang="en-GB"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Key features added to the map: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6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Marked all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launch sites</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for visual reference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Added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folium.Circle</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and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folium.Marker</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to highlight launch sites with </a:t>
            </a:r>
            <a:r>
              <a:rPr kumimoji="0" lang="en-GB" altLang="en-US" sz="16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labeled</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circles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Implemented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MarkerCluster</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to show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success (green)</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and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failure (red)</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markers for each launch site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Calculated distances between launch sites and nearby features such as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coastlines, railroads, highways,</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and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cities</a:t>
            </a:r>
            <a:endPar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Added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MousePosition</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to display mouse cursor coordinates on the map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Used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folium.Marker</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to display distance values (in KM) at proximity points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Drew lines with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folium.Polyline</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between launch sites and proximity points (coastline, railroad, highway, city)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Repeated above steps for all proximity types to visualize spatial relationships</a:t>
            </a:r>
          </a:p>
          <a:p>
            <a:pPr>
              <a:lnSpc>
                <a:spcPct val="107000"/>
              </a:lnSpc>
              <a:spcAft>
                <a:spcPts val="800"/>
              </a:spcAft>
              <a:buNone/>
            </a:pPr>
            <a:endParaRPr lang="en-GB" sz="1600" b="1"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Insights from the Interactive Map</a:t>
            </a:r>
            <a:endParaRPr lang="en-GB"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Launch sites are close to the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coastline</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 Yes</a:t>
            </a:r>
          </a:p>
          <a:p>
            <a:pPr marL="342900" lvl="0" indent="-342900">
              <a:lnSpc>
                <a:spcPct val="107000"/>
              </a:lnSpc>
              <a:spcAft>
                <a:spcPts val="800"/>
              </a:spcAft>
              <a:buSzPts val="1000"/>
              <a:buFont typeface="Symbol" panose="05050102010706020507" pitchFamily="18" charset="2"/>
              <a:buChar char=""/>
              <a:tabLst>
                <a:tab pos="457200" algn="l"/>
              </a:tabLst>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Launch sites maintain a certain distance from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cities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 Yes</a:t>
            </a:r>
          </a:p>
        </p:txBody>
      </p:sp>
      <p:sp>
        <p:nvSpPr>
          <p:cNvPr id="13" name="TextBox 12">
            <a:extLst>
              <a:ext uri="{FF2B5EF4-FFF2-40B4-BE49-F238E27FC236}">
                <a16:creationId xmlns:a16="http://schemas.microsoft.com/office/drawing/2014/main" id="{D3C46950-99E6-BD3D-9624-93DE390F16CB}"/>
              </a:ext>
            </a:extLst>
          </p:cNvPr>
          <p:cNvSpPr txBox="1"/>
          <p:nvPr/>
        </p:nvSpPr>
        <p:spPr>
          <a:xfrm>
            <a:off x="3124200" y="5783781"/>
            <a:ext cx="7998724" cy="923330"/>
          </a:xfrm>
          <a:prstGeom prst="rect">
            <a:avLst/>
          </a:prstGeom>
          <a:noFill/>
        </p:spPr>
        <p:txBody>
          <a:bodyPr wrap="square">
            <a:spAutoFit/>
          </a:bodyPr>
          <a:lstStyle/>
          <a:p>
            <a:r>
              <a:rPr lang="en-GB" dirty="0" err="1">
                <a:hlinkClick r:id="rId2"/>
              </a:rPr>
              <a:t>DataScienceCapstoneProjectRepository</a:t>
            </a:r>
            <a:r>
              <a:rPr lang="en-GB" dirty="0">
                <a:hlinkClick r:id="rId2"/>
              </a:rPr>
              <a:t>/SpaceX_Falcon9_Interactive_Viz_Folium.ipynb at main · conorlogue1998dev/</a:t>
            </a:r>
            <a:r>
              <a:rPr lang="en-GB" dirty="0" err="1">
                <a:hlinkClick r:id="rId2"/>
              </a:rPr>
              <a:t>DataScienceCapstoneProjectRepository</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54378"/>
            <a:ext cx="10161905" cy="4253087"/>
          </a:xfrm>
          <a:prstGeom prst="rect">
            <a:avLst/>
          </a:prstGeom>
        </p:spPr>
        <p:txBody>
          <a:bodyPr vert="horz" wrap="square" lIns="0" tIns="71755" rIns="0" bIns="0" rtlCol="0">
            <a:spAutoFit/>
          </a:bodyPr>
          <a:lstStyle/>
          <a:p>
            <a:pPr marL="12700" marR="38735">
              <a:lnSpc>
                <a:spcPts val="1920"/>
              </a:lnSpc>
              <a:spcBef>
                <a:spcPts val="565"/>
              </a:spcBef>
              <a:tabLst>
                <a:tab pos="241300" algn="l"/>
              </a:tabLst>
            </a:pPr>
            <a:r>
              <a:rPr lang="en-GB" sz="1700" dirty="0">
                <a:latin typeface="Microsoft Sans Serif"/>
                <a:cs typeface="Microsoft Sans Serif"/>
              </a:rPr>
              <a:t>Interactive Dashboard with </a:t>
            </a:r>
            <a:r>
              <a:rPr lang="en-GB" sz="1700" dirty="0" err="1">
                <a:latin typeface="Microsoft Sans Serif"/>
                <a:cs typeface="Microsoft Sans Serif"/>
              </a:rPr>
              <a:t>Plotly</a:t>
            </a:r>
            <a:r>
              <a:rPr lang="en-GB" sz="1700" dirty="0">
                <a:latin typeface="Microsoft Sans Serif"/>
                <a:cs typeface="Microsoft Sans Serif"/>
              </a:rPr>
              <a:t> Dash</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A </a:t>
            </a:r>
            <a:r>
              <a:rPr lang="en-GB" sz="1700" dirty="0" err="1">
                <a:latin typeface="Microsoft Sans Serif"/>
                <a:cs typeface="Microsoft Sans Serif"/>
              </a:rPr>
              <a:t>Plotly</a:t>
            </a:r>
            <a:r>
              <a:rPr lang="en-GB" sz="1700" dirty="0">
                <a:latin typeface="Microsoft Sans Serif"/>
                <a:cs typeface="Microsoft Sans Serif"/>
              </a:rPr>
              <a:t> Dash web application was developed to enable real-time interactive visual analytics on SpaceX launch data. The dashboard includes the following components:</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Launch Site Drop-down: Allows filtering by all launch sites or a specific launch site</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Pie Chart: Displays total successful launches when “All Sites” is selected, and success vs. failure counts when a particular site is chosen</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Payload Range Slider: Enables selection of different payload mass ranges to explore patterns visually</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Scatter Chart: Shows correlation between payload mass and mission outcomes, with points color-coded by booster version</a:t>
            </a:r>
          </a:p>
          <a:p>
            <a:pPr marL="12700" marR="38735">
              <a:lnSpc>
                <a:spcPts val="1920"/>
              </a:lnSpc>
              <a:spcBef>
                <a:spcPts val="565"/>
              </a:spcBef>
              <a:tabLst>
                <a:tab pos="241300" algn="l"/>
              </a:tabLst>
            </a:pPr>
            <a:endParaRPr lang="en-GB" sz="1700" dirty="0">
              <a:latin typeface="Microsoft Sans Serif"/>
              <a:cs typeface="Microsoft Sans Serif"/>
            </a:endParaRPr>
          </a:p>
          <a:p>
            <a:pPr marL="12700" marR="38735">
              <a:lnSpc>
                <a:spcPts val="1920"/>
              </a:lnSpc>
              <a:spcBef>
                <a:spcPts val="565"/>
              </a:spcBef>
              <a:tabLst>
                <a:tab pos="241300" algn="l"/>
              </a:tabLst>
            </a:pPr>
            <a:r>
              <a:rPr lang="en-GB" sz="1700" dirty="0">
                <a:latin typeface="Microsoft Sans Serif"/>
                <a:cs typeface="Microsoft Sans Serif"/>
              </a:rPr>
              <a:t>Dashboard Insights</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Site with the largest number of successful launches: KSC LC-39A (10 launches)</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Site with the highest launch success rate: KSC LC-39A (76.9%)</a:t>
            </a:r>
          </a:p>
          <a:p>
            <a:pPr marL="298450" marR="38735" indent="-285750">
              <a:lnSpc>
                <a:spcPts val="1920"/>
              </a:lnSpc>
              <a:spcBef>
                <a:spcPts val="565"/>
              </a:spcBef>
              <a:buFont typeface="Arial" panose="020B0604020202020204" pitchFamily="34" charset="0"/>
              <a:buChar char="•"/>
              <a:tabLst>
                <a:tab pos="241300" algn="l"/>
              </a:tabLst>
            </a:pPr>
            <a:r>
              <a:rPr lang="en-GB" sz="1700" dirty="0">
                <a:latin typeface="Microsoft Sans Serif"/>
                <a:cs typeface="Microsoft Sans Serif"/>
              </a:rPr>
              <a:t>Payload range with highest success rate: 2000–5000 kg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15</a:t>
            </a:fld>
            <a:endParaRPr spc="45" dirty="0"/>
          </a:p>
        </p:txBody>
      </p:sp>
      <p:sp>
        <p:nvSpPr>
          <p:cNvPr id="3" name="object 3"/>
          <p:cNvSpPr txBox="1">
            <a:spLocks noGrp="1"/>
          </p:cNvSpPr>
          <p:nvPr>
            <p:ph type="title"/>
          </p:nvPr>
        </p:nvSpPr>
        <p:spPr>
          <a:xfrm>
            <a:off x="848969" y="417398"/>
            <a:ext cx="7145655" cy="589280"/>
          </a:xfrm>
          <a:prstGeom prst="rect">
            <a:avLst/>
          </a:prstGeom>
        </p:spPr>
        <p:txBody>
          <a:bodyPr vert="horz" wrap="square" lIns="0" tIns="12065" rIns="0" bIns="0" rtlCol="0">
            <a:spAutoFit/>
          </a:bodyPr>
          <a:lstStyle/>
          <a:p>
            <a:pPr marL="12700">
              <a:lnSpc>
                <a:spcPct val="100000"/>
              </a:lnSpc>
              <a:spcBef>
                <a:spcPts val="95"/>
              </a:spcBef>
            </a:pPr>
            <a:r>
              <a:rPr dirty="0"/>
              <a:t>Build</a:t>
            </a:r>
            <a:r>
              <a:rPr spc="-120" dirty="0"/>
              <a:t> </a:t>
            </a:r>
            <a:r>
              <a:rPr spc="-270" dirty="0"/>
              <a:t>a</a:t>
            </a:r>
            <a:r>
              <a:rPr spc="25" dirty="0"/>
              <a:t> </a:t>
            </a:r>
            <a:r>
              <a:rPr spc="-80" dirty="0"/>
              <a:t>Dashboard</a:t>
            </a:r>
            <a:r>
              <a:rPr spc="-10" dirty="0"/>
              <a:t> </a:t>
            </a:r>
            <a:r>
              <a:rPr dirty="0"/>
              <a:t>with</a:t>
            </a:r>
            <a:r>
              <a:rPr spc="-35" dirty="0"/>
              <a:t> </a:t>
            </a:r>
            <a:r>
              <a:rPr dirty="0"/>
              <a:t>Plotly</a:t>
            </a:r>
            <a:r>
              <a:rPr spc="-30" dirty="0"/>
              <a:t> </a:t>
            </a:r>
            <a:r>
              <a:rPr spc="-120" dirty="0"/>
              <a:t>Dash</a:t>
            </a:r>
          </a:p>
        </p:txBody>
      </p:sp>
      <p:sp>
        <p:nvSpPr>
          <p:cNvPr id="10" name="TextBox 9">
            <a:extLst>
              <a:ext uri="{FF2B5EF4-FFF2-40B4-BE49-F238E27FC236}">
                <a16:creationId xmlns:a16="http://schemas.microsoft.com/office/drawing/2014/main" id="{70AC705A-F2A2-F0A1-D018-C531FEE4A2FE}"/>
              </a:ext>
            </a:extLst>
          </p:cNvPr>
          <p:cNvSpPr txBox="1"/>
          <p:nvPr/>
        </p:nvSpPr>
        <p:spPr>
          <a:xfrm>
            <a:off x="2057400" y="5579738"/>
            <a:ext cx="8686800" cy="646331"/>
          </a:xfrm>
          <a:prstGeom prst="rect">
            <a:avLst/>
          </a:prstGeom>
          <a:noFill/>
        </p:spPr>
        <p:txBody>
          <a:bodyPr wrap="square">
            <a:spAutoFit/>
          </a:bodyPr>
          <a:lstStyle/>
          <a:p>
            <a:r>
              <a:rPr lang="en-GB" dirty="0">
                <a:hlinkClick r:id="rId2"/>
              </a:rPr>
              <a:t>DataScienceCapstoneProjectRepository/SpaceX_Falcon9_Plotly_Dashboard.py at main · conorlogue1998dev/</a:t>
            </a:r>
            <a:r>
              <a:rPr lang="en-GB" dirty="0" err="1">
                <a:hlinkClick r:id="rId2"/>
              </a:rPr>
              <a:t>DataScienceCapstoneProjectRepository</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60" dirty="0"/>
              <a:t>Predictive</a:t>
            </a:r>
            <a:r>
              <a:rPr spc="-165" dirty="0"/>
              <a:t> </a:t>
            </a:r>
            <a:r>
              <a:rPr spc="-105" dirty="0"/>
              <a:t>Analysis</a:t>
            </a:r>
            <a:r>
              <a:rPr spc="-140" dirty="0"/>
              <a:t> </a:t>
            </a:r>
            <a:r>
              <a:rPr spc="-110" dirty="0"/>
              <a:t>(Classification)</a:t>
            </a:r>
          </a:p>
        </p:txBody>
      </p:sp>
      <p:grpSp>
        <p:nvGrpSpPr>
          <p:cNvPr id="3" name="object 3"/>
          <p:cNvGrpSpPr/>
          <p:nvPr/>
        </p:nvGrpSpPr>
        <p:grpSpPr>
          <a:xfrm>
            <a:off x="962913" y="1088136"/>
            <a:ext cx="9548495" cy="1472565"/>
            <a:chOff x="962913" y="1088136"/>
            <a:chExt cx="9548495" cy="1472565"/>
          </a:xfrm>
          <a:solidFill>
            <a:srgbClr val="92D050"/>
          </a:solidFill>
        </p:grpSpPr>
        <p:sp>
          <p:nvSpPr>
            <p:cNvPr id="4" name="object 4"/>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grpFill/>
          </p:spPr>
          <p:txBody>
            <a:bodyPr wrap="square" lIns="0" tIns="0" rIns="0" bIns="0" rtlCol="0"/>
            <a:lstStyle/>
            <a:p>
              <a:endParaRPr/>
            </a:p>
          </p:txBody>
        </p:sp>
        <p:sp>
          <p:nvSpPr>
            <p:cNvPr id="5" name="object 5"/>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grp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7" name="object 7"/>
          <p:cNvSpPr txBox="1"/>
          <p:nvPr/>
        </p:nvSpPr>
        <p:spPr>
          <a:xfrm>
            <a:off x="1059281" y="1633855"/>
            <a:ext cx="1802764"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1.</a:t>
            </a:r>
            <a:r>
              <a:rPr sz="1100" spc="-15" dirty="0">
                <a:solidFill>
                  <a:srgbClr val="FFFFFF"/>
                </a:solidFill>
                <a:latin typeface="Calibri"/>
                <a:cs typeface="Calibri"/>
              </a:rPr>
              <a:t> </a:t>
            </a:r>
            <a:r>
              <a:rPr sz="1100" dirty="0">
                <a:solidFill>
                  <a:srgbClr val="FFFFFF"/>
                </a:solidFill>
                <a:latin typeface="Calibri"/>
                <a:cs typeface="Calibri"/>
              </a:rPr>
              <a:t>Read</a:t>
            </a:r>
            <a:r>
              <a:rPr sz="1100" spc="-15" dirty="0">
                <a:solidFill>
                  <a:srgbClr val="FFFFFF"/>
                </a:solidFill>
                <a:latin typeface="Calibri"/>
                <a:cs typeface="Calibri"/>
              </a:rPr>
              <a:t> </a:t>
            </a:r>
            <a:r>
              <a:rPr sz="1100" dirty="0">
                <a:solidFill>
                  <a:srgbClr val="FFFFFF"/>
                </a:solidFill>
                <a:latin typeface="Calibri"/>
                <a:cs typeface="Calibri"/>
              </a:rPr>
              <a:t>dataset</a:t>
            </a:r>
            <a:r>
              <a:rPr sz="1100" spc="-5" dirty="0">
                <a:solidFill>
                  <a:srgbClr val="FFFFFF"/>
                </a:solidFill>
                <a:latin typeface="Calibri"/>
                <a:cs typeface="Calibri"/>
              </a:rPr>
              <a:t> </a:t>
            </a:r>
            <a:r>
              <a:rPr sz="1100" dirty="0">
                <a:solidFill>
                  <a:srgbClr val="FFFFFF"/>
                </a:solidFill>
                <a:latin typeface="Calibri"/>
                <a:cs typeface="Calibri"/>
              </a:rPr>
              <a:t>into</a:t>
            </a:r>
            <a:r>
              <a:rPr sz="1100" spc="-5" dirty="0">
                <a:solidFill>
                  <a:srgbClr val="FFFFFF"/>
                </a:solidFill>
                <a:latin typeface="Calibri"/>
                <a:cs typeface="Calibri"/>
              </a:rPr>
              <a:t> </a:t>
            </a:r>
            <a:r>
              <a:rPr sz="1100" spc="-10" dirty="0">
                <a:solidFill>
                  <a:srgbClr val="FFFFFF"/>
                </a:solidFill>
                <a:latin typeface="Calibri"/>
                <a:cs typeface="Calibri"/>
              </a:rPr>
              <a:t>Dataframe</a:t>
            </a:r>
            <a:endParaRPr sz="1100" dirty="0">
              <a:latin typeface="Calibri"/>
              <a:cs typeface="Calibri"/>
            </a:endParaRPr>
          </a:p>
          <a:p>
            <a:pPr marL="1270" algn="ctr">
              <a:lnSpc>
                <a:spcPts val="1265"/>
              </a:lnSpc>
            </a:pPr>
            <a:r>
              <a:rPr sz="1100" dirty="0">
                <a:solidFill>
                  <a:srgbClr val="FFFFFF"/>
                </a:solidFill>
                <a:latin typeface="Calibri"/>
                <a:cs typeface="Calibri"/>
              </a:rPr>
              <a:t>and</a:t>
            </a:r>
            <a:r>
              <a:rPr sz="1100" spc="-5" dirty="0">
                <a:solidFill>
                  <a:srgbClr val="FFFFFF"/>
                </a:solidFill>
                <a:latin typeface="Calibri"/>
                <a:cs typeface="Calibri"/>
              </a:rPr>
              <a:t> </a:t>
            </a:r>
            <a:r>
              <a:rPr sz="1100" dirty="0">
                <a:solidFill>
                  <a:srgbClr val="FFFFFF"/>
                </a:solidFill>
                <a:latin typeface="Calibri"/>
                <a:cs typeface="Calibri"/>
              </a:rPr>
              <a:t>create</a:t>
            </a:r>
            <a:r>
              <a:rPr sz="1100" spc="-15" dirty="0">
                <a:solidFill>
                  <a:srgbClr val="FFFFFF"/>
                </a:solidFill>
                <a:latin typeface="Calibri"/>
                <a:cs typeface="Calibri"/>
              </a:rPr>
              <a:t> </a:t>
            </a:r>
            <a:r>
              <a:rPr sz="1100" dirty="0">
                <a:solidFill>
                  <a:srgbClr val="FFFFFF"/>
                </a:solidFill>
                <a:latin typeface="Calibri"/>
                <a:cs typeface="Calibri"/>
              </a:rPr>
              <a:t>a</a:t>
            </a:r>
            <a:r>
              <a:rPr sz="1100" spc="5" dirty="0">
                <a:solidFill>
                  <a:srgbClr val="FFFFFF"/>
                </a:solidFill>
                <a:latin typeface="Calibri"/>
                <a:cs typeface="Calibri"/>
              </a:rPr>
              <a:t> </a:t>
            </a:r>
            <a:r>
              <a:rPr sz="1100" dirty="0">
                <a:solidFill>
                  <a:srgbClr val="FFFFFF"/>
                </a:solidFill>
                <a:latin typeface="Calibri"/>
                <a:cs typeface="Calibri"/>
              </a:rPr>
              <a:t>‘Class’</a:t>
            </a:r>
            <a:r>
              <a:rPr sz="1100" spc="-15" dirty="0">
                <a:solidFill>
                  <a:srgbClr val="FFFFFF"/>
                </a:solidFill>
                <a:latin typeface="Calibri"/>
                <a:cs typeface="Calibri"/>
              </a:rPr>
              <a:t> </a:t>
            </a:r>
            <a:r>
              <a:rPr sz="1100" spc="-20" dirty="0">
                <a:solidFill>
                  <a:srgbClr val="FFFFFF"/>
                </a:solidFill>
                <a:latin typeface="Calibri"/>
                <a:cs typeface="Calibri"/>
              </a:rPr>
              <a:t>array</a:t>
            </a:r>
            <a:endParaRPr sz="1100" dirty="0">
              <a:latin typeface="Calibri"/>
              <a:cs typeface="Calibri"/>
            </a:endParaRPr>
          </a:p>
        </p:txBody>
      </p:sp>
      <p:grpSp>
        <p:nvGrpSpPr>
          <p:cNvPr id="8" name="object 8"/>
          <p:cNvGrpSpPr/>
          <p:nvPr/>
        </p:nvGrpSpPr>
        <p:grpSpPr>
          <a:xfrm>
            <a:off x="3044698" y="1523746"/>
            <a:ext cx="1995805" cy="601345"/>
            <a:chOff x="3044698" y="1523746"/>
            <a:chExt cx="1995805" cy="601345"/>
          </a:xfrm>
          <a:solidFill>
            <a:srgbClr val="92D050"/>
          </a:solidFill>
        </p:grpSpPr>
        <p:sp>
          <p:nvSpPr>
            <p:cNvPr id="9" name="object 9"/>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10" name="object 10"/>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1" name="object 11"/>
          <p:cNvSpPr txBox="1"/>
          <p:nvPr/>
        </p:nvSpPr>
        <p:spPr>
          <a:xfrm>
            <a:off x="3373373" y="1710689"/>
            <a:ext cx="1340485" cy="193675"/>
          </a:xfrm>
          <a:prstGeom prst="rect">
            <a:avLst/>
          </a:prstGeom>
          <a:solidFill>
            <a:srgbClr val="92D050"/>
          </a:solidFill>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2.</a:t>
            </a:r>
            <a:r>
              <a:rPr sz="1100" spc="-35" dirty="0">
                <a:solidFill>
                  <a:srgbClr val="FFFFFF"/>
                </a:solidFill>
                <a:latin typeface="Calibri"/>
                <a:cs typeface="Calibri"/>
              </a:rPr>
              <a:t> </a:t>
            </a:r>
            <a:r>
              <a:rPr sz="1100" dirty="0">
                <a:solidFill>
                  <a:srgbClr val="FFFFFF"/>
                </a:solidFill>
                <a:latin typeface="Calibri"/>
                <a:cs typeface="Calibri"/>
              </a:rPr>
              <a:t>Standardize</a:t>
            </a:r>
            <a:r>
              <a:rPr sz="1100" spc="-15" dirty="0">
                <a:solidFill>
                  <a:srgbClr val="FFFFFF"/>
                </a:solidFill>
                <a:latin typeface="Calibri"/>
                <a:cs typeface="Calibri"/>
              </a:rPr>
              <a:t> </a:t>
            </a:r>
            <a:r>
              <a:rPr sz="1100" dirty="0">
                <a:solidFill>
                  <a:srgbClr val="FFFFFF"/>
                </a:solidFill>
                <a:latin typeface="Calibri"/>
                <a:cs typeface="Calibri"/>
              </a:rPr>
              <a:t>the</a:t>
            </a:r>
            <a:r>
              <a:rPr sz="1100" spc="-25" dirty="0">
                <a:solidFill>
                  <a:srgbClr val="FFFFFF"/>
                </a:solidFill>
                <a:latin typeface="Calibri"/>
                <a:cs typeface="Calibri"/>
              </a:rPr>
              <a:t> </a:t>
            </a:r>
            <a:r>
              <a:rPr sz="1100" spc="-20" dirty="0">
                <a:solidFill>
                  <a:srgbClr val="FFFFFF"/>
                </a:solidFill>
                <a:latin typeface="Calibri"/>
                <a:cs typeface="Calibri"/>
              </a:rPr>
              <a:t>data</a:t>
            </a:r>
            <a:endParaRPr sz="1100" dirty="0">
              <a:latin typeface="Calibri"/>
              <a:cs typeface="Calibri"/>
            </a:endParaRPr>
          </a:p>
        </p:txBody>
      </p:sp>
      <p:grpSp>
        <p:nvGrpSpPr>
          <p:cNvPr id="12" name="object 12"/>
          <p:cNvGrpSpPr/>
          <p:nvPr/>
        </p:nvGrpSpPr>
        <p:grpSpPr>
          <a:xfrm>
            <a:off x="5126482" y="1523746"/>
            <a:ext cx="1997075" cy="601345"/>
            <a:chOff x="5126482" y="1523746"/>
            <a:chExt cx="1997075" cy="601345"/>
          </a:xfrm>
        </p:grpSpPr>
        <p:sp>
          <p:nvSpPr>
            <p:cNvPr id="13" name="object 13"/>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92D050"/>
            </a:solidFill>
          </p:spPr>
          <p:txBody>
            <a:bodyPr wrap="square" lIns="0" tIns="0" rIns="0" bIns="0" rtlCol="0"/>
            <a:lstStyle/>
            <a:p>
              <a:endParaRPr/>
            </a:p>
          </p:txBody>
        </p:sp>
        <p:sp>
          <p:nvSpPr>
            <p:cNvPr id="14" name="object 14"/>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5" name="object 15"/>
          <p:cNvSpPr txBox="1"/>
          <p:nvPr/>
        </p:nvSpPr>
        <p:spPr>
          <a:xfrm>
            <a:off x="5313934" y="1633855"/>
            <a:ext cx="1622425" cy="347980"/>
          </a:xfrm>
          <a:prstGeom prst="rect">
            <a:avLst/>
          </a:prstGeom>
        </p:spPr>
        <p:txBody>
          <a:bodyPr vert="horz" wrap="square" lIns="0" tIns="13335" rIns="0" bIns="0" rtlCol="0">
            <a:spAutoFit/>
          </a:bodyPr>
          <a:lstStyle/>
          <a:p>
            <a:pPr marL="12700">
              <a:lnSpc>
                <a:spcPts val="1265"/>
              </a:lnSpc>
              <a:spcBef>
                <a:spcPts val="105"/>
              </a:spcBef>
            </a:pPr>
            <a:r>
              <a:rPr sz="1100" dirty="0">
                <a:solidFill>
                  <a:srgbClr val="FFFFFF"/>
                </a:solidFill>
                <a:latin typeface="Calibri"/>
                <a:cs typeface="Calibri"/>
              </a:rPr>
              <a:t>3.</a:t>
            </a:r>
            <a:r>
              <a:rPr sz="1100" spc="-25" dirty="0">
                <a:solidFill>
                  <a:srgbClr val="FFFFFF"/>
                </a:solidFill>
                <a:latin typeface="Calibri"/>
                <a:cs typeface="Calibri"/>
              </a:rPr>
              <a:t> </a:t>
            </a:r>
            <a:r>
              <a:rPr sz="1100" dirty="0">
                <a:solidFill>
                  <a:srgbClr val="FFFFFF"/>
                </a:solidFill>
                <a:latin typeface="Calibri"/>
                <a:cs typeface="Calibri"/>
              </a:rPr>
              <a:t>Train/Test/Split</a:t>
            </a:r>
            <a:r>
              <a:rPr sz="1100" spc="-35" dirty="0">
                <a:solidFill>
                  <a:srgbClr val="FFFFFF"/>
                </a:solidFill>
                <a:latin typeface="Calibri"/>
                <a:cs typeface="Calibri"/>
              </a:rPr>
              <a:t> </a:t>
            </a:r>
            <a:r>
              <a:rPr sz="1100" dirty="0">
                <a:solidFill>
                  <a:srgbClr val="FFFFFF"/>
                </a:solidFill>
                <a:latin typeface="Calibri"/>
                <a:cs typeface="Calibri"/>
              </a:rPr>
              <a:t>data</a:t>
            </a:r>
            <a:r>
              <a:rPr sz="1100" spc="-5" dirty="0">
                <a:solidFill>
                  <a:srgbClr val="FFFFFF"/>
                </a:solidFill>
                <a:latin typeface="Calibri"/>
                <a:cs typeface="Calibri"/>
              </a:rPr>
              <a:t> </a:t>
            </a:r>
            <a:r>
              <a:rPr sz="1100" dirty="0">
                <a:solidFill>
                  <a:srgbClr val="FFFFFF"/>
                </a:solidFill>
                <a:latin typeface="Calibri"/>
                <a:cs typeface="Calibri"/>
              </a:rPr>
              <a:t>in</a:t>
            </a:r>
            <a:r>
              <a:rPr sz="1100" spc="-5" dirty="0">
                <a:solidFill>
                  <a:srgbClr val="FFFFFF"/>
                </a:solidFill>
                <a:latin typeface="Calibri"/>
                <a:cs typeface="Calibri"/>
              </a:rPr>
              <a:t> </a:t>
            </a:r>
            <a:r>
              <a:rPr sz="1100" spc="-25" dirty="0">
                <a:solidFill>
                  <a:srgbClr val="FFFFFF"/>
                </a:solidFill>
                <a:latin typeface="Calibri"/>
                <a:cs typeface="Calibri"/>
              </a:rPr>
              <a:t>to</a:t>
            </a:r>
            <a:endParaRPr sz="1100">
              <a:latin typeface="Calibri"/>
              <a:cs typeface="Calibri"/>
            </a:endParaRPr>
          </a:p>
          <a:p>
            <a:pPr marL="71755">
              <a:lnSpc>
                <a:spcPts val="1265"/>
              </a:lnSpc>
            </a:pPr>
            <a:r>
              <a:rPr sz="1100" dirty="0">
                <a:solidFill>
                  <a:srgbClr val="FFFFFF"/>
                </a:solidFill>
                <a:latin typeface="Calibri"/>
                <a:cs typeface="Calibri"/>
              </a:rPr>
              <a:t>training and</a:t>
            </a:r>
            <a:r>
              <a:rPr sz="1100" spc="5" dirty="0">
                <a:solidFill>
                  <a:srgbClr val="FFFFFF"/>
                </a:solidFill>
                <a:latin typeface="Calibri"/>
                <a:cs typeface="Calibri"/>
              </a:rPr>
              <a:t> </a:t>
            </a:r>
            <a:r>
              <a:rPr sz="1100" dirty="0">
                <a:solidFill>
                  <a:srgbClr val="FFFFFF"/>
                </a:solidFill>
                <a:latin typeface="Calibri"/>
                <a:cs typeface="Calibri"/>
              </a:rPr>
              <a:t>test</a:t>
            </a:r>
            <a:r>
              <a:rPr sz="1100" spc="-15" dirty="0">
                <a:solidFill>
                  <a:srgbClr val="FFFFFF"/>
                </a:solidFill>
                <a:latin typeface="Calibri"/>
                <a:cs typeface="Calibri"/>
              </a:rPr>
              <a:t> </a:t>
            </a:r>
            <a:r>
              <a:rPr sz="1100" dirty="0">
                <a:solidFill>
                  <a:srgbClr val="FFFFFF"/>
                </a:solidFill>
                <a:latin typeface="Calibri"/>
                <a:cs typeface="Calibri"/>
              </a:rPr>
              <a:t>data</a:t>
            </a:r>
            <a:r>
              <a:rPr sz="1100" spc="10" dirty="0">
                <a:solidFill>
                  <a:srgbClr val="FFFFFF"/>
                </a:solidFill>
                <a:latin typeface="Calibri"/>
                <a:cs typeface="Calibri"/>
              </a:rPr>
              <a:t> </a:t>
            </a:r>
            <a:r>
              <a:rPr sz="1100" spc="-20" dirty="0">
                <a:solidFill>
                  <a:srgbClr val="FFFFFF"/>
                </a:solidFill>
                <a:latin typeface="Calibri"/>
                <a:cs typeface="Calibri"/>
              </a:rPr>
              <a:t>sets</a:t>
            </a:r>
            <a:endParaRPr sz="1100">
              <a:latin typeface="Calibri"/>
              <a:cs typeface="Calibri"/>
            </a:endParaRPr>
          </a:p>
        </p:txBody>
      </p:sp>
      <p:grpSp>
        <p:nvGrpSpPr>
          <p:cNvPr id="16" name="object 16"/>
          <p:cNvGrpSpPr/>
          <p:nvPr/>
        </p:nvGrpSpPr>
        <p:grpSpPr>
          <a:xfrm>
            <a:off x="7209790" y="1523746"/>
            <a:ext cx="1995805" cy="601345"/>
            <a:chOff x="7209790" y="1523746"/>
            <a:chExt cx="1995805" cy="601345"/>
          </a:xfrm>
          <a:solidFill>
            <a:srgbClr val="92D050"/>
          </a:solidFill>
        </p:grpSpPr>
        <p:sp>
          <p:nvSpPr>
            <p:cNvPr id="17" name="object 17"/>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18" name="object 18"/>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9" name="object 19"/>
          <p:cNvSpPr txBox="1"/>
          <p:nvPr/>
        </p:nvSpPr>
        <p:spPr>
          <a:xfrm>
            <a:off x="7390638" y="1710689"/>
            <a:ext cx="163576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4.</a:t>
            </a:r>
            <a:r>
              <a:rPr sz="1100" spc="-30" dirty="0">
                <a:solidFill>
                  <a:srgbClr val="FFFFFF"/>
                </a:solidFill>
                <a:latin typeface="Calibri"/>
                <a:cs typeface="Calibri"/>
              </a:rPr>
              <a:t> </a:t>
            </a:r>
            <a:r>
              <a:rPr sz="1100" dirty="0">
                <a:solidFill>
                  <a:srgbClr val="FFFFFF"/>
                </a:solidFill>
                <a:latin typeface="Calibri"/>
                <a:cs typeface="Calibri"/>
              </a:rPr>
              <a:t>Create</a:t>
            </a:r>
            <a:r>
              <a:rPr sz="1100" spc="-20" dirty="0">
                <a:solidFill>
                  <a:srgbClr val="FFFFFF"/>
                </a:solidFill>
                <a:latin typeface="Calibri"/>
                <a:cs typeface="Calibri"/>
              </a:rPr>
              <a:t> </a:t>
            </a:r>
            <a:r>
              <a:rPr sz="1100" dirty="0">
                <a:solidFill>
                  <a:srgbClr val="FFFFFF"/>
                </a:solidFill>
                <a:latin typeface="Calibri"/>
                <a:cs typeface="Calibri"/>
              </a:rPr>
              <a:t>and</a:t>
            </a:r>
            <a:r>
              <a:rPr sz="1100" spc="-20" dirty="0">
                <a:solidFill>
                  <a:srgbClr val="FFFFFF"/>
                </a:solidFill>
                <a:latin typeface="Calibri"/>
                <a:cs typeface="Calibri"/>
              </a:rPr>
              <a:t> </a:t>
            </a:r>
            <a:r>
              <a:rPr sz="1100" dirty="0">
                <a:solidFill>
                  <a:srgbClr val="FFFFFF"/>
                </a:solidFill>
                <a:latin typeface="Calibri"/>
                <a:cs typeface="Calibri"/>
              </a:rPr>
              <a:t>Refine</a:t>
            </a:r>
            <a:r>
              <a:rPr sz="1100" spc="-20" dirty="0">
                <a:solidFill>
                  <a:srgbClr val="FFFFFF"/>
                </a:solidFill>
                <a:latin typeface="Calibri"/>
                <a:cs typeface="Calibri"/>
              </a:rPr>
              <a:t> </a:t>
            </a:r>
            <a:r>
              <a:rPr sz="1100" spc="-10" dirty="0">
                <a:solidFill>
                  <a:srgbClr val="FFFFFF"/>
                </a:solidFill>
                <a:latin typeface="Calibri"/>
                <a:cs typeface="Calibri"/>
              </a:rPr>
              <a:t>Models</a:t>
            </a:r>
            <a:endParaRPr sz="1100">
              <a:latin typeface="Calibri"/>
              <a:cs typeface="Calibri"/>
            </a:endParaRPr>
          </a:p>
        </p:txBody>
      </p:sp>
      <p:grpSp>
        <p:nvGrpSpPr>
          <p:cNvPr id="20" name="object 20"/>
          <p:cNvGrpSpPr/>
          <p:nvPr/>
        </p:nvGrpSpPr>
        <p:grpSpPr>
          <a:xfrm>
            <a:off x="9291573" y="1523746"/>
            <a:ext cx="1995805" cy="601345"/>
            <a:chOff x="9291573" y="1523746"/>
            <a:chExt cx="1995805" cy="601345"/>
          </a:xfrm>
          <a:solidFill>
            <a:srgbClr val="92D050"/>
          </a:solidFill>
        </p:grpSpPr>
        <p:sp>
          <p:nvSpPr>
            <p:cNvPr id="21" name="object 21"/>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22" name="object 22"/>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3" name="object 23"/>
          <p:cNvSpPr txBox="1"/>
          <p:nvPr/>
        </p:nvSpPr>
        <p:spPr>
          <a:xfrm>
            <a:off x="9501885" y="1633855"/>
            <a:ext cx="1576705" cy="347980"/>
          </a:xfrm>
          <a:prstGeom prst="rect">
            <a:avLst/>
          </a:prstGeom>
          <a:solidFill>
            <a:srgbClr val="92D050"/>
          </a:solidFill>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5.</a:t>
            </a:r>
            <a:r>
              <a:rPr sz="1100" spc="-20" dirty="0">
                <a:solidFill>
                  <a:srgbClr val="FFFFFF"/>
                </a:solidFill>
                <a:latin typeface="Calibri"/>
                <a:cs typeface="Calibri"/>
              </a:rPr>
              <a:t> </a:t>
            </a:r>
            <a:r>
              <a:rPr sz="1100" dirty="0">
                <a:solidFill>
                  <a:srgbClr val="FFFFFF"/>
                </a:solidFill>
                <a:latin typeface="Calibri"/>
                <a:cs typeface="Calibri"/>
              </a:rPr>
              <a:t>Find</a:t>
            </a:r>
            <a:r>
              <a:rPr sz="1100" spc="-5" dirty="0">
                <a:solidFill>
                  <a:srgbClr val="FFFFFF"/>
                </a:solidFill>
                <a:latin typeface="Calibri"/>
                <a:cs typeface="Calibri"/>
              </a:rPr>
              <a:t> </a:t>
            </a:r>
            <a:r>
              <a:rPr sz="1100" dirty="0">
                <a:solidFill>
                  <a:srgbClr val="FFFFFF"/>
                </a:solidFill>
                <a:latin typeface="Calibri"/>
                <a:cs typeface="Calibri"/>
              </a:rPr>
              <a:t>the best</a:t>
            </a:r>
            <a:r>
              <a:rPr sz="1100" spc="-10" dirty="0">
                <a:solidFill>
                  <a:srgbClr val="FFFFFF"/>
                </a:solidFill>
                <a:latin typeface="Calibri"/>
                <a:cs typeface="Calibri"/>
              </a:rPr>
              <a:t> performing</a:t>
            </a:r>
            <a:endParaRPr sz="1100" dirty="0">
              <a:latin typeface="Calibri"/>
              <a:cs typeface="Calibri"/>
            </a:endParaRPr>
          </a:p>
          <a:p>
            <a:pPr marL="1905" algn="ctr">
              <a:lnSpc>
                <a:spcPts val="1265"/>
              </a:lnSpc>
            </a:pPr>
            <a:r>
              <a:rPr sz="1100" spc="-20" dirty="0">
                <a:solidFill>
                  <a:srgbClr val="FFFFFF"/>
                </a:solidFill>
                <a:latin typeface="Calibri"/>
                <a:cs typeface="Calibri"/>
              </a:rPr>
              <a:t>Model</a:t>
            </a:r>
            <a:endParaRPr sz="1100" dirty="0">
              <a:latin typeface="Calibri"/>
              <a:cs typeface="Calibri"/>
            </a:endParaRPr>
          </a:p>
        </p:txBody>
      </p:sp>
      <p:sp>
        <p:nvSpPr>
          <p:cNvPr id="24" name="object 24"/>
          <p:cNvSpPr/>
          <p:nvPr/>
        </p:nvSpPr>
        <p:spPr>
          <a:xfrm>
            <a:off x="3954779" y="2302764"/>
            <a:ext cx="3764279" cy="4340860"/>
          </a:xfrm>
          <a:custGeom>
            <a:avLst/>
            <a:gdLst/>
            <a:ahLst/>
            <a:cxnLst/>
            <a:rect l="l" t="t" r="r" b="b"/>
            <a:pathLst>
              <a:path w="3764279" h="4340859">
                <a:moveTo>
                  <a:pt x="3764279" y="0"/>
                </a:moveTo>
                <a:lnTo>
                  <a:pt x="0" y="0"/>
                </a:lnTo>
                <a:lnTo>
                  <a:pt x="0" y="4340352"/>
                </a:lnTo>
                <a:lnTo>
                  <a:pt x="3764279" y="4340352"/>
                </a:lnTo>
                <a:lnTo>
                  <a:pt x="3764279" y="0"/>
                </a:lnTo>
                <a:close/>
              </a:path>
            </a:pathLst>
          </a:custGeom>
          <a:solidFill>
            <a:srgbClr val="FFFFFF"/>
          </a:solidFill>
        </p:spPr>
        <p:txBody>
          <a:bodyPr wrap="square" lIns="0" tIns="0" rIns="0" bIns="0" rtlCol="0"/>
          <a:lstStyle/>
          <a:p>
            <a:endParaRPr/>
          </a:p>
        </p:txBody>
      </p:sp>
      <p:sp>
        <p:nvSpPr>
          <p:cNvPr id="25" name="object 25"/>
          <p:cNvSpPr txBox="1"/>
          <p:nvPr/>
        </p:nvSpPr>
        <p:spPr>
          <a:xfrm>
            <a:off x="3954779" y="2302764"/>
            <a:ext cx="3764279" cy="4340860"/>
          </a:xfrm>
          <a:prstGeom prst="rect">
            <a:avLst/>
          </a:prstGeom>
          <a:ln w="9525">
            <a:solidFill>
              <a:srgbClr val="4471C4"/>
            </a:solidFill>
          </a:ln>
        </p:spPr>
        <p:txBody>
          <a:bodyPr vert="horz" wrap="square" lIns="0" tIns="37465" rIns="0" bIns="0" rtlCol="0">
            <a:spAutoFit/>
          </a:bodyPr>
          <a:lstStyle/>
          <a:p>
            <a:pPr marL="320040" marR="518159" indent="-228600">
              <a:lnSpc>
                <a:spcPct val="100000"/>
              </a:lnSpc>
              <a:spcBef>
                <a:spcPts val="295"/>
              </a:spcBef>
              <a:buAutoNum type="arabicPeriod" startAt="4"/>
              <a:tabLst>
                <a:tab pos="320040" algn="l"/>
              </a:tabLst>
            </a:pPr>
            <a:r>
              <a:rPr sz="1200" spc="-10" dirty="0">
                <a:latin typeface="Calibri"/>
                <a:cs typeface="Calibri"/>
              </a:rPr>
              <a:t>Create</a:t>
            </a:r>
            <a:r>
              <a:rPr sz="1200" spc="-40" dirty="0">
                <a:latin typeface="Calibri"/>
                <a:cs typeface="Calibri"/>
              </a:rPr>
              <a:t> </a:t>
            </a:r>
            <a:r>
              <a:rPr sz="1200" dirty="0">
                <a:latin typeface="Calibri"/>
                <a:cs typeface="Calibri"/>
              </a:rPr>
              <a:t>and</a:t>
            </a:r>
            <a:r>
              <a:rPr sz="1200" spc="-30" dirty="0">
                <a:latin typeface="Calibri"/>
                <a:cs typeface="Calibri"/>
              </a:rPr>
              <a:t> </a:t>
            </a:r>
            <a:r>
              <a:rPr sz="1200" dirty="0">
                <a:latin typeface="Calibri"/>
                <a:cs typeface="Calibri"/>
              </a:rPr>
              <a:t>refine</a:t>
            </a:r>
            <a:r>
              <a:rPr sz="1200" spc="-35" dirty="0">
                <a:latin typeface="Calibri"/>
                <a:cs typeface="Calibri"/>
              </a:rPr>
              <a:t> </a:t>
            </a:r>
            <a:r>
              <a:rPr sz="1200" dirty="0">
                <a:latin typeface="Calibri"/>
                <a:cs typeface="Calibri"/>
              </a:rPr>
              <a:t>Models</a:t>
            </a:r>
            <a:r>
              <a:rPr sz="1200" spc="-25" dirty="0">
                <a:latin typeface="Calibri"/>
                <a:cs typeface="Calibri"/>
              </a:rPr>
              <a:t> </a:t>
            </a:r>
            <a:r>
              <a:rPr sz="1200" dirty="0">
                <a:latin typeface="Calibri"/>
                <a:cs typeface="Calibri"/>
              </a:rPr>
              <a:t>based</a:t>
            </a:r>
            <a:r>
              <a:rPr sz="1200" spc="-30" dirty="0">
                <a:latin typeface="Calibri"/>
                <a:cs typeface="Calibri"/>
              </a:rPr>
              <a:t> </a:t>
            </a:r>
            <a:r>
              <a:rPr sz="1200" dirty="0">
                <a:latin typeface="Calibri"/>
                <a:cs typeface="Calibri"/>
              </a:rPr>
              <a:t>on</a:t>
            </a:r>
            <a:r>
              <a:rPr sz="1200" spc="-15" dirty="0">
                <a:latin typeface="Calibri"/>
                <a:cs typeface="Calibri"/>
              </a:rPr>
              <a:t> </a:t>
            </a:r>
            <a:r>
              <a:rPr sz="1200" spc="-10" dirty="0">
                <a:latin typeface="Calibri"/>
                <a:cs typeface="Calibri"/>
              </a:rPr>
              <a:t>following classification</a:t>
            </a:r>
            <a:r>
              <a:rPr sz="1200" spc="-5" dirty="0">
                <a:latin typeface="Calibri"/>
                <a:cs typeface="Calibri"/>
              </a:rPr>
              <a:t> </a:t>
            </a:r>
            <a:r>
              <a:rPr sz="1200" dirty="0">
                <a:latin typeface="Calibri"/>
                <a:cs typeface="Calibri"/>
              </a:rPr>
              <a:t>Algorithms:</a:t>
            </a:r>
            <a:r>
              <a:rPr sz="1200" spc="-15" dirty="0">
                <a:latin typeface="Calibri"/>
                <a:cs typeface="Calibri"/>
              </a:rPr>
              <a:t> </a:t>
            </a:r>
            <a:r>
              <a:rPr sz="1200" dirty="0">
                <a:latin typeface="Calibri"/>
                <a:cs typeface="Calibri"/>
              </a:rPr>
              <a:t>(below</a:t>
            </a:r>
            <a:r>
              <a:rPr sz="1200" spc="-10" dirty="0">
                <a:latin typeface="Calibri"/>
                <a:cs typeface="Calibri"/>
              </a:rPr>
              <a:t> </a:t>
            </a:r>
            <a:r>
              <a:rPr sz="1200" dirty="0">
                <a:latin typeface="Calibri"/>
                <a:cs typeface="Calibri"/>
              </a:rPr>
              <a:t>is</a:t>
            </a:r>
            <a:r>
              <a:rPr sz="1200" spc="-15" dirty="0">
                <a:latin typeface="Calibri"/>
                <a:cs typeface="Calibri"/>
              </a:rPr>
              <a:t> </a:t>
            </a:r>
            <a:r>
              <a:rPr sz="1200" dirty="0">
                <a:latin typeface="Calibri"/>
                <a:cs typeface="Calibri"/>
              </a:rPr>
              <a:t>LR</a:t>
            </a:r>
            <a:r>
              <a:rPr sz="1200" spc="-15" dirty="0">
                <a:latin typeface="Calibri"/>
                <a:cs typeface="Calibri"/>
              </a:rPr>
              <a:t> </a:t>
            </a:r>
            <a:r>
              <a:rPr sz="1200" spc="-10" dirty="0">
                <a:latin typeface="Calibri"/>
                <a:cs typeface="Calibri"/>
              </a:rPr>
              <a:t>example)</a:t>
            </a:r>
            <a:endParaRPr sz="1200">
              <a:latin typeface="Calibri"/>
              <a:cs typeface="Calibri"/>
            </a:endParaRPr>
          </a:p>
          <a:p>
            <a:pPr marL="776605" lvl="1" indent="-227965">
              <a:lnSpc>
                <a:spcPct val="100000"/>
              </a:lnSpc>
              <a:buAutoNum type="romanLcPeriod"/>
              <a:tabLst>
                <a:tab pos="776605" algn="l"/>
              </a:tabLst>
            </a:pPr>
            <a:r>
              <a:rPr sz="1200" spc="-10" dirty="0">
                <a:latin typeface="Calibri"/>
                <a:cs typeface="Calibri"/>
              </a:rPr>
              <a:t>Create</a:t>
            </a:r>
            <a:r>
              <a:rPr sz="1200" spc="-35" dirty="0">
                <a:latin typeface="Calibri"/>
                <a:cs typeface="Calibri"/>
              </a:rPr>
              <a:t> </a:t>
            </a:r>
            <a:r>
              <a:rPr sz="1200" dirty="0">
                <a:latin typeface="Calibri"/>
                <a:cs typeface="Calibri"/>
              </a:rPr>
              <a:t>Logistic</a:t>
            </a:r>
            <a:r>
              <a:rPr sz="1200" spc="-15" dirty="0">
                <a:latin typeface="Calibri"/>
                <a:cs typeface="Calibri"/>
              </a:rPr>
              <a:t> </a:t>
            </a:r>
            <a:r>
              <a:rPr sz="1200" spc="-10" dirty="0">
                <a:latin typeface="Calibri"/>
                <a:cs typeface="Calibri"/>
              </a:rPr>
              <a:t>Regression</a:t>
            </a:r>
            <a:r>
              <a:rPr sz="1200" spc="-5" dirty="0">
                <a:latin typeface="Calibri"/>
                <a:cs typeface="Calibri"/>
              </a:rPr>
              <a:t> </a:t>
            </a:r>
            <a:r>
              <a:rPr sz="1200" dirty="0">
                <a:latin typeface="Calibri"/>
                <a:cs typeface="Calibri"/>
              </a:rPr>
              <a:t>object</a:t>
            </a:r>
            <a:r>
              <a:rPr sz="1200" spc="-20" dirty="0">
                <a:latin typeface="Calibri"/>
                <a:cs typeface="Calibri"/>
              </a:rPr>
              <a:t> </a:t>
            </a:r>
            <a:r>
              <a:rPr sz="1200" dirty="0">
                <a:latin typeface="Calibri"/>
                <a:cs typeface="Calibri"/>
              </a:rPr>
              <a:t>and</a:t>
            </a:r>
            <a:r>
              <a:rPr sz="1200" spc="-25" dirty="0">
                <a:latin typeface="Calibri"/>
                <a:cs typeface="Calibri"/>
              </a:rPr>
              <a:t> </a:t>
            </a:r>
            <a:r>
              <a:rPr sz="1200" spc="-20" dirty="0">
                <a:latin typeface="Calibri"/>
                <a:cs typeface="Calibri"/>
              </a:rPr>
              <a:t>then</a:t>
            </a:r>
            <a:endParaRPr sz="1200">
              <a:latin typeface="Calibri"/>
              <a:cs typeface="Calibri"/>
            </a:endParaRPr>
          </a:p>
          <a:p>
            <a:pPr marL="777240">
              <a:lnSpc>
                <a:spcPct val="100000"/>
              </a:lnSpc>
            </a:pPr>
            <a:r>
              <a:rPr sz="1200" dirty="0">
                <a:latin typeface="Calibri"/>
                <a:cs typeface="Calibri"/>
              </a:rPr>
              <a:t>create</a:t>
            </a:r>
            <a:r>
              <a:rPr sz="1200" spc="-35" dirty="0">
                <a:latin typeface="Calibri"/>
                <a:cs typeface="Calibri"/>
              </a:rPr>
              <a:t> </a:t>
            </a:r>
            <a:r>
              <a:rPr sz="1200" dirty="0">
                <a:latin typeface="Calibri"/>
                <a:cs typeface="Calibri"/>
              </a:rPr>
              <a:t>a</a:t>
            </a:r>
            <a:r>
              <a:rPr sz="1200" spc="-30" dirty="0">
                <a:latin typeface="Calibri"/>
                <a:cs typeface="Calibri"/>
              </a:rPr>
              <a:t> </a:t>
            </a:r>
            <a:r>
              <a:rPr sz="1200" dirty="0">
                <a:latin typeface="Calibri"/>
                <a:cs typeface="Calibri"/>
              </a:rPr>
              <a:t>GridSearchCV</a:t>
            </a:r>
            <a:r>
              <a:rPr sz="1200" spc="-65" dirty="0">
                <a:latin typeface="Calibri"/>
                <a:cs typeface="Calibri"/>
              </a:rPr>
              <a:t> </a:t>
            </a:r>
            <a:r>
              <a:rPr sz="1200" spc="-10" dirty="0">
                <a:latin typeface="Calibri"/>
                <a:cs typeface="Calibri"/>
              </a:rPr>
              <a:t>object</a:t>
            </a:r>
            <a:endParaRPr sz="1200">
              <a:latin typeface="Calibri"/>
              <a:cs typeface="Calibri"/>
            </a:endParaRPr>
          </a:p>
          <a:p>
            <a:pPr marL="777240" marR="115570" lvl="1" indent="-228600">
              <a:lnSpc>
                <a:spcPct val="100000"/>
              </a:lnSpc>
              <a:buAutoNum type="romanLcPeriod" startAt="2"/>
              <a:tabLst>
                <a:tab pos="777240" algn="l"/>
              </a:tabLst>
            </a:pPr>
            <a:r>
              <a:rPr sz="1200" dirty="0">
                <a:latin typeface="Calibri"/>
                <a:cs typeface="Calibri"/>
              </a:rPr>
              <a:t>Fit</a:t>
            </a:r>
            <a:r>
              <a:rPr sz="1200" spc="-15" dirty="0">
                <a:latin typeface="Calibri"/>
                <a:cs typeface="Calibri"/>
              </a:rPr>
              <a:t> </a:t>
            </a:r>
            <a:r>
              <a:rPr sz="1200" dirty="0">
                <a:latin typeface="Calibri"/>
                <a:cs typeface="Calibri"/>
              </a:rPr>
              <a:t>train</a:t>
            </a:r>
            <a:r>
              <a:rPr sz="1200" spc="-35" dirty="0">
                <a:latin typeface="Calibri"/>
                <a:cs typeface="Calibri"/>
              </a:rPr>
              <a:t> </a:t>
            </a:r>
            <a:r>
              <a:rPr sz="1200" dirty="0">
                <a:latin typeface="Calibri"/>
                <a:cs typeface="Calibri"/>
              </a:rPr>
              <a:t>data</a:t>
            </a:r>
            <a:r>
              <a:rPr sz="1200" spc="-15" dirty="0">
                <a:latin typeface="Calibri"/>
                <a:cs typeface="Calibri"/>
              </a:rPr>
              <a:t> </a:t>
            </a:r>
            <a:r>
              <a:rPr sz="1200" dirty="0">
                <a:latin typeface="Calibri"/>
                <a:cs typeface="Calibri"/>
              </a:rPr>
              <a:t>set</a:t>
            </a:r>
            <a:r>
              <a:rPr sz="1200" spc="-5" dirty="0">
                <a:latin typeface="Calibri"/>
                <a:cs typeface="Calibri"/>
              </a:rPr>
              <a:t> </a:t>
            </a:r>
            <a:r>
              <a:rPr sz="1200" dirty="0">
                <a:latin typeface="Calibri"/>
                <a:cs typeface="Calibri"/>
              </a:rPr>
              <a:t>in</a:t>
            </a:r>
            <a:r>
              <a:rPr sz="1200" spc="-10" dirty="0">
                <a:latin typeface="Calibri"/>
                <a:cs typeface="Calibri"/>
              </a:rPr>
              <a:t> </a:t>
            </a:r>
            <a:r>
              <a:rPr sz="1200" dirty="0">
                <a:latin typeface="Calibri"/>
                <a:cs typeface="Calibri"/>
              </a:rPr>
              <a:t>to</a:t>
            </a:r>
            <a:r>
              <a:rPr sz="1200" spc="-10" dirty="0">
                <a:latin typeface="Calibri"/>
                <a:cs typeface="Calibri"/>
              </a:rPr>
              <a:t> </a:t>
            </a:r>
            <a:r>
              <a:rPr sz="1200" dirty="0">
                <a:latin typeface="Calibri"/>
                <a:cs typeface="Calibri"/>
              </a:rPr>
              <a:t>the</a:t>
            </a:r>
            <a:r>
              <a:rPr sz="1200" spc="-15" dirty="0">
                <a:latin typeface="Calibri"/>
                <a:cs typeface="Calibri"/>
              </a:rPr>
              <a:t> </a:t>
            </a:r>
            <a:r>
              <a:rPr sz="1200" spc="-10" dirty="0">
                <a:latin typeface="Calibri"/>
                <a:cs typeface="Calibri"/>
              </a:rPr>
              <a:t>GridSearchCV</a:t>
            </a:r>
            <a:r>
              <a:rPr sz="1200" spc="-50" dirty="0">
                <a:latin typeface="Calibri"/>
                <a:cs typeface="Calibri"/>
              </a:rPr>
              <a:t> </a:t>
            </a:r>
            <a:r>
              <a:rPr sz="1200" spc="-10" dirty="0">
                <a:latin typeface="Calibri"/>
                <a:cs typeface="Calibri"/>
              </a:rPr>
              <a:t>object </a:t>
            </a:r>
            <a:r>
              <a:rPr sz="1200" dirty="0">
                <a:latin typeface="Calibri"/>
                <a:cs typeface="Calibri"/>
              </a:rPr>
              <a:t>and</a:t>
            </a:r>
            <a:r>
              <a:rPr sz="1200" spc="-30" dirty="0">
                <a:latin typeface="Calibri"/>
                <a:cs typeface="Calibri"/>
              </a:rPr>
              <a:t> </a:t>
            </a:r>
            <a:r>
              <a:rPr sz="1200" dirty="0">
                <a:latin typeface="Calibri"/>
                <a:cs typeface="Calibri"/>
              </a:rPr>
              <a:t>train</a:t>
            </a:r>
            <a:r>
              <a:rPr sz="1200" spc="-30" dirty="0">
                <a:latin typeface="Calibri"/>
                <a:cs typeface="Calibri"/>
              </a:rPr>
              <a:t> </a:t>
            </a:r>
            <a:r>
              <a:rPr sz="1200" dirty="0">
                <a:latin typeface="Calibri"/>
                <a:cs typeface="Calibri"/>
              </a:rPr>
              <a:t>the</a:t>
            </a:r>
            <a:r>
              <a:rPr sz="1200" spc="-20" dirty="0">
                <a:latin typeface="Calibri"/>
                <a:cs typeface="Calibri"/>
              </a:rPr>
              <a:t> Model</a:t>
            </a:r>
            <a:endParaRPr sz="1200">
              <a:latin typeface="Calibri"/>
              <a:cs typeface="Calibri"/>
            </a:endParaRPr>
          </a:p>
          <a:p>
            <a:pPr lvl="1">
              <a:lnSpc>
                <a:spcPct val="100000"/>
              </a:lnSpc>
              <a:buFont typeface="Calibri"/>
              <a:buAutoNum type="romanLcPeriod" startAt="2"/>
            </a:pPr>
            <a:endParaRPr sz="1200">
              <a:latin typeface="Calibri"/>
              <a:cs typeface="Calibri"/>
            </a:endParaRPr>
          </a:p>
          <a:p>
            <a:pPr lvl="1">
              <a:lnSpc>
                <a:spcPct val="100000"/>
              </a:lnSpc>
              <a:buFont typeface="Calibri"/>
              <a:buAutoNum type="romanLcPeriod" startAt="2"/>
            </a:pPr>
            <a:endParaRPr sz="1200">
              <a:latin typeface="Calibri"/>
              <a:cs typeface="Calibri"/>
            </a:endParaRPr>
          </a:p>
          <a:p>
            <a:pPr lvl="1">
              <a:lnSpc>
                <a:spcPct val="100000"/>
              </a:lnSpc>
              <a:spcBef>
                <a:spcPts val="1370"/>
              </a:spcBef>
              <a:buFont typeface="Calibri"/>
              <a:buAutoNum type="romanLcPeriod" startAt="2"/>
            </a:pPr>
            <a:endParaRPr sz="1200">
              <a:latin typeface="Calibri"/>
              <a:cs typeface="Calibri"/>
            </a:endParaRPr>
          </a:p>
          <a:p>
            <a:pPr marL="775335" marR="323850" lvl="1" indent="-226695">
              <a:lnSpc>
                <a:spcPct val="100000"/>
              </a:lnSpc>
              <a:buAutoNum type="romanLcPeriod" startAt="2"/>
              <a:tabLst>
                <a:tab pos="777240" algn="l"/>
              </a:tabLst>
            </a:pPr>
            <a:r>
              <a:rPr sz="1200" dirty="0">
                <a:latin typeface="Calibri"/>
                <a:cs typeface="Calibri"/>
              </a:rPr>
              <a:t>Find</a:t>
            </a:r>
            <a:r>
              <a:rPr sz="1200" spc="-30" dirty="0">
                <a:latin typeface="Calibri"/>
                <a:cs typeface="Calibri"/>
              </a:rPr>
              <a:t> </a:t>
            </a:r>
            <a:r>
              <a:rPr sz="1200" dirty="0">
                <a:latin typeface="Calibri"/>
                <a:cs typeface="Calibri"/>
              </a:rPr>
              <a:t>and</a:t>
            </a:r>
            <a:r>
              <a:rPr sz="1200" spc="-25" dirty="0">
                <a:latin typeface="Calibri"/>
                <a:cs typeface="Calibri"/>
              </a:rPr>
              <a:t> </a:t>
            </a:r>
            <a:r>
              <a:rPr sz="1200" dirty="0">
                <a:latin typeface="Calibri"/>
                <a:cs typeface="Calibri"/>
              </a:rPr>
              <a:t>display</a:t>
            </a:r>
            <a:r>
              <a:rPr sz="1200" spc="-35" dirty="0">
                <a:latin typeface="Calibri"/>
                <a:cs typeface="Calibri"/>
              </a:rPr>
              <a:t> </a:t>
            </a:r>
            <a:r>
              <a:rPr sz="1200" dirty="0">
                <a:latin typeface="Calibri"/>
                <a:cs typeface="Calibri"/>
              </a:rPr>
              <a:t>best</a:t>
            </a:r>
            <a:r>
              <a:rPr sz="1200" spc="-15" dirty="0">
                <a:latin typeface="Calibri"/>
                <a:cs typeface="Calibri"/>
              </a:rPr>
              <a:t> </a:t>
            </a:r>
            <a:r>
              <a:rPr sz="1200" spc="-10" dirty="0">
                <a:latin typeface="Calibri"/>
                <a:cs typeface="Calibri"/>
              </a:rPr>
              <a:t>hyperparameters</a:t>
            </a:r>
            <a:r>
              <a:rPr sz="1200" spc="-35" dirty="0">
                <a:latin typeface="Calibri"/>
                <a:cs typeface="Calibri"/>
              </a:rPr>
              <a:t> </a:t>
            </a:r>
            <a:r>
              <a:rPr sz="1200" spc="-25" dirty="0">
                <a:latin typeface="Calibri"/>
                <a:cs typeface="Calibri"/>
              </a:rPr>
              <a:t>and 	</a:t>
            </a:r>
            <a:r>
              <a:rPr sz="1200" dirty="0">
                <a:latin typeface="Calibri"/>
                <a:cs typeface="Calibri"/>
              </a:rPr>
              <a:t>accuracy</a:t>
            </a:r>
            <a:r>
              <a:rPr sz="1200" spc="-55" dirty="0">
                <a:latin typeface="Calibri"/>
                <a:cs typeface="Calibri"/>
              </a:rPr>
              <a:t> </a:t>
            </a:r>
            <a:r>
              <a:rPr sz="1200" spc="-20" dirty="0">
                <a:latin typeface="Calibri"/>
                <a:cs typeface="Calibri"/>
              </a:rPr>
              <a:t>score</a:t>
            </a:r>
            <a:endParaRPr sz="1200">
              <a:latin typeface="Calibri"/>
              <a:cs typeface="Calibri"/>
            </a:endParaRPr>
          </a:p>
          <a:p>
            <a:pPr lvl="1">
              <a:lnSpc>
                <a:spcPct val="100000"/>
              </a:lnSpc>
              <a:spcBef>
                <a:spcPts val="1415"/>
              </a:spcBef>
              <a:buFont typeface="Calibri"/>
              <a:buAutoNum type="romanLcPeriod" startAt="2"/>
            </a:pPr>
            <a:endParaRPr sz="1200">
              <a:latin typeface="Calibri"/>
              <a:cs typeface="Calibri"/>
            </a:endParaRPr>
          </a:p>
          <a:p>
            <a:pPr marL="777240" marR="595630" lvl="1" indent="-228600">
              <a:lnSpc>
                <a:spcPct val="100000"/>
              </a:lnSpc>
              <a:buAutoNum type="romanLcPeriod" startAt="2"/>
              <a:tabLst>
                <a:tab pos="777240" algn="l"/>
              </a:tabLst>
            </a:pPr>
            <a:r>
              <a:rPr sz="1200" dirty="0">
                <a:latin typeface="Calibri"/>
                <a:cs typeface="Calibri"/>
              </a:rPr>
              <a:t>Check</a:t>
            </a:r>
            <a:r>
              <a:rPr sz="1200" spc="-20" dirty="0">
                <a:latin typeface="Calibri"/>
                <a:cs typeface="Calibri"/>
              </a:rPr>
              <a:t> </a:t>
            </a:r>
            <a:r>
              <a:rPr sz="1200" dirty="0">
                <a:latin typeface="Calibri"/>
                <a:cs typeface="Calibri"/>
              </a:rPr>
              <a:t>the</a:t>
            </a:r>
            <a:r>
              <a:rPr sz="1200" spc="-45" dirty="0">
                <a:latin typeface="Calibri"/>
                <a:cs typeface="Calibri"/>
              </a:rPr>
              <a:t> </a:t>
            </a:r>
            <a:r>
              <a:rPr sz="1200" dirty="0">
                <a:latin typeface="Calibri"/>
                <a:cs typeface="Calibri"/>
              </a:rPr>
              <a:t>accuracy</a:t>
            </a:r>
            <a:r>
              <a:rPr sz="1200" spc="-25" dirty="0">
                <a:latin typeface="Calibri"/>
                <a:cs typeface="Calibri"/>
              </a:rPr>
              <a:t> </a:t>
            </a:r>
            <a:r>
              <a:rPr sz="1200" dirty="0">
                <a:latin typeface="Calibri"/>
                <a:cs typeface="Calibri"/>
              </a:rPr>
              <a:t>on</a:t>
            </a:r>
            <a:r>
              <a:rPr sz="1200" spc="-25" dirty="0">
                <a:latin typeface="Calibri"/>
                <a:cs typeface="Calibri"/>
              </a:rPr>
              <a:t> </a:t>
            </a:r>
            <a:r>
              <a:rPr sz="1200" dirty="0">
                <a:latin typeface="Calibri"/>
                <a:cs typeface="Calibri"/>
              </a:rPr>
              <a:t>the</a:t>
            </a:r>
            <a:r>
              <a:rPr sz="1200" spc="-30" dirty="0">
                <a:latin typeface="Calibri"/>
                <a:cs typeface="Calibri"/>
              </a:rPr>
              <a:t> </a:t>
            </a:r>
            <a:r>
              <a:rPr sz="1200" dirty="0">
                <a:latin typeface="Calibri"/>
                <a:cs typeface="Calibri"/>
              </a:rPr>
              <a:t>test</a:t>
            </a:r>
            <a:r>
              <a:rPr sz="1200" spc="-30" dirty="0">
                <a:latin typeface="Calibri"/>
                <a:cs typeface="Calibri"/>
              </a:rPr>
              <a:t> </a:t>
            </a:r>
            <a:r>
              <a:rPr sz="1200" dirty="0">
                <a:latin typeface="Calibri"/>
                <a:cs typeface="Calibri"/>
              </a:rPr>
              <a:t>data</a:t>
            </a:r>
            <a:r>
              <a:rPr sz="1200" spc="-40" dirty="0">
                <a:latin typeface="Calibri"/>
                <a:cs typeface="Calibri"/>
              </a:rPr>
              <a:t> </a:t>
            </a:r>
            <a:r>
              <a:rPr sz="1200" spc="-25" dirty="0">
                <a:latin typeface="Calibri"/>
                <a:cs typeface="Calibri"/>
              </a:rPr>
              <a:t>by </a:t>
            </a:r>
            <a:r>
              <a:rPr sz="1200" spc="-10" dirty="0">
                <a:latin typeface="Calibri"/>
                <a:cs typeface="Calibri"/>
              </a:rPr>
              <a:t>creating</a:t>
            </a:r>
            <a:r>
              <a:rPr sz="1200" spc="-15" dirty="0">
                <a:latin typeface="Calibri"/>
                <a:cs typeface="Calibri"/>
              </a:rPr>
              <a:t> </a:t>
            </a:r>
            <a:r>
              <a:rPr sz="1200" dirty="0">
                <a:latin typeface="Calibri"/>
                <a:cs typeface="Calibri"/>
              </a:rPr>
              <a:t>a</a:t>
            </a:r>
            <a:r>
              <a:rPr sz="1200" spc="20" dirty="0">
                <a:latin typeface="Calibri"/>
                <a:cs typeface="Calibri"/>
              </a:rPr>
              <a:t> </a:t>
            </a:r>
            <a:r>
              <a:rPr sz="1200" spc="-10" dirty="0">
                <a:latin typeface="Calibri"/>
                <a:cs typeface="Calibri"/>
              </a:rPr>
              <a:t>confusion</a:t>
            </a:r>
            <a:r>
              <a:rPr sz="1200" dirty="0">
                <a:latin typeface="Calibri"/>
                <a:cs typeface="Calibri"/>
              </a:rPr>
              <a:t> </a:t>
            </a:r>
            <a:r>
              <a:rPr sz="1200" spc="-10" dirty="0">
                <a:latin typeface="Calibri"/>
                <a:cs typeface="Calibri"/>
              </a:rPr>
              <a:t>matrix</a:t>
            </a:r>
            <a:endParaRPr sz="1200">
              <a:latin typeface="Calibri"/>
              <a:cs typeface="Calibri"/>
            </a:endParaRPr>
          </a:p>
          <a:p>
            <a:pPr lvl="1">
              <a:lnSpc>
                <a:spcPct val="100000"/>
              </a:lnSpc>
              <a:buFont typeface="Calibri"/>
              <a:buAutoNum type="romanLcPeriod" startAt="2"/>
            </a:pPr>
            <a:endParaRPr sz="1200">
              <a:latin typeface="Calibri"/>
              <a:cs typeface="Calibri"/>
            </a:endParaRPr>
          </a:p>
          <a:p>
            <a:pPr lvl="1">
              <a:lnSpc>
                <a:spcPct val="100000"/>
              </a:lnSpc>
              <a:spcBef>
                <a:spcPts val="1390"/>
              </a:spcBef>
              <a:buFont typeface="Calibri"/>
              <a:buAutoNum type="romanLcPeriod" startAt="2"/>
            </a:pPr>
            <a:endParaRPr sz="1200">
              <a:latin typeface="Calibri"/>
              <a:cs typeface="Calibri"/>
            </a:endParaRPr>
          </a:p>
          <a:p>
            <a:pPr marL="777240" marR="316230" lvl="1" indent="-228600">
              <a:lnSpc>
                <a:spcPct val="100000"/>
              </a:lnSpc>
              <a:buAutoNum type="romanLcPeriod" startAt="2"/>
              <a:tabLst>
                <a:tab pos="777240" algn="l"/>
              </a:tabLst>
            </a:pPr>
            <a:r>
              <a:rPr sz="1200" dirty="0">
                <a:latin typeface="Calibri"/>
                <a:cs typeface="Calibri"/>
              </a:rPr>
              <a:t>Repeat</a:t>
            </a:r>
            <a:r>
              <a:rPr sz="1200" spc="-45" dirty="0">
                <a:latin typeface="Calibri"/>
                <a:cs typeface="Calibri"/>
              </a:rPr>
              <a:t> </a:t>
            </a:r>
            <a:r>
              <a:rPr sz="1200" dirty="0">
                <a:latin typeface="Calibri"/>
                <a:cs typeface="Calibri"/>
              </a:rPr>
              <a:t>above</a:t>
            </a:r>
            <a:r>
              <a:rPr sz="1200" spc="-50" dirty="0">
                <a:latin typeface="Calibri"/>
                <a:cs typeface="Calibri"/>
              </a:rPr>
              <a:t> </a:t>
            </a:r>
            <a:r>
              <a:rPr sz="1200" dirty="0">
                <a:latin typeface="Calibri"/>
                <a:cs typeface="Calibri"/>
              </a:rPr>
              <a:t>steps</a:t>
            </a:r>
            <a:r>
              <a:rPr sz="1200" spc="-45" dirty="0">
                <a:latin typeface="Calibri"/>
                <a:cs typeface="Calibri"/>
              </a:rPr>
              <a:t> </a:t>
            </a:r>
            <a:r>
              <a:rPr sz="1200" dirty="0">
                <a:latin typeface="Calibri"/>
                <a:cs typeface="Calibri"/>
              </a:rPr>
              <a:t>for</a:t>
            </a:r>
            <a:r>
              <a:rPr sz="1200" spc="-55" dirty="0">
                <a:latin typeface="Calibri"/>
                <a:cs typeface="Calibri"/>
              </a:rPr>
              <a:t> </a:t>
            </a:r>
            <a:r>
              <a:rPr sz="1200" dirty="0">
                <a:latin typeface="Calibri"/>
                <a:cs typeface="Calibri"/>
              </a:rPr>
              <a:t>Decision</a:t>
            </a:r>
            <a:r>
              <a:rPr sz="1200" spc="-35" dirty="0">
                <a:latin typeface="Calibri"/>
                <a:cs typeface="Calibri"/>
              </a:rPr>
              <a:t> </a:t>
            </a:r>
            <a:r>
              <a:rPr sz="1200" spc="-20" dirty="0">
                <a:latin typeface="Calibri"/>
                <a:cs typeface="Calibri"/>
              </a:rPr>
              <a:t>Tree,</a:t>
            </a:r>
            <a:r>
              <a:rPr sz="1200" spc="-45" dirty="0">
                <a:latin typeface="Calibri"/>
                <a:cs typeface="Calibri"/>
              </a:rPr>
              <a:t> </a:t>
            </a:r>
            <a:r>
              <a:rPr sz="1200" spc="-20" dirty="0">
                <a:latin typeface="Calibri"/>
                <a:cs typeface="Calibri"/>
              </a:rPr>
              <a:t>KNN, </a:t>
            </a:r>
            <a:r>
              <a:rPr sz="1200" dirty="0">
                <a:latin typeface="Calibri"/>
                <a:cs typeface="Calibri"/>
              </a:rPr>
              <a:t>and</a:t>
            </a:r>
            <a:r>
              <a:rPr sz="1200" spc="-25" dirty="0">
                <a:latin typeface="Calibri"/>
                <a:cs typeface="Calibri"/>
              </a:rPr>
              <a:t> </a:t>
            </a:r>
            <a:r>
              <a:rPr sz="1200" dirty="0">
                <a:latin typeface="Calibri"/>
                <a:cs typeface="Calibri"/>
              </a:rPr>
              <a:t>SVM</a:t>
            </a:r>
            <a:r>
              <a:rPr sz="1200" spc="-5" dirty="0">
                <a:latin typeface="Calibri"/>
                <a:cs typeface="Calibri"/>
              </a:rPr>
              <a:t> </a:t>
            </a:r>
            <a:r>
              <a:rPr sz="1200" spc="-10" dirty="0">
                <a:latin typeface="Calibri"/>
                <a:cs typeface="Calibri"/>
              </a:rPr>
              <a:t>algorithms</a:t>
            </a:r>
            <a:endParaRPr sz="1200">
              <a:latin typeface="Calibri"/>
              <a:cs typeface="Calibri"/>
            </a:endParaRPr>
          </a:p>
        </p:txBody>
      </p:sp>
      <p:sp>
        <p:nvSpPr>
          <p:cNvPr id="26" name="object 26"/>
          <p:cNvSpPr/>
          <p:nvPr/>
        </p:nvSpPr>
        <p:spPr>
          <a:xfrm>
            <a:off x="7801356" y="2327148"/>
            <a:ext cx="4277995" cy="3601720"/>
          </a:xfrm>
          <a:custGeom>
            <a:avLst/>
            <a:gdLst/>
            <a:ahLst/>
            <a:cxnLst/>
            <a:rect l="l" t="t" r="r" b="b"/>
            <a:pathLst>
              <a:path w="4277995" h="3601720">
                <a:moveTo>
                  <a:pt x="4277867" y="0"/>
                </a:moveTo>
                <a:lnTo>
                  <a:pt x="0" y="0"/>
                </a:lnTo>
                <a:lnTo>
                  <a:pt x="0" y="3601212"/>
                </a:lnTo>
                <a:lnTo>
                  <a:pt x="4277867" y="3601212"/>
                </a:lnTo>
                <a:lnTo>
                  <a:pt x="4277867" y="0"/>
                </a:lnTo>
                <a:close/>
              </a:path>
            </a:pathLst>
          </a:custGeom>
          <a:solidFill>
            <a:srgbClr val="FFFFFF"/>
          </a:solidFill>
        </p:spPr>
        <p:txBody>
          <a:bodyPr wrap="square" lIns="0" tIns="0" rIns="0" bIns="0" rtlCol="0"/>
          <a:lstStyle/>
          <a:p>
            <a:endParaRPr/>
          </a:p>
        </p:txBody>
      </p:sp>
      <p:sp>
        <p:nvSpPr>
          <p:cNvPr id="27" name="object 27"/>
          <p:cNvSpPr txBox="1"/>
          <p:nvPr/>
        </p:nvSpPr>
        <p:spPr>
          <a:xfrm>
            <a:off x="7801356" y="2327148"/>
            <a:ext cx="4277995" cy="3601720"/>
          </a:xfrm>
          <a:prstGeom prst="rect">
            <a:avLst/>
          </a:prstGeom>
          <a:ln w="9525">
            <a:solidFill>
              <a:srgbClr val="4471C4"/>
            </a:solidFill>
          </a:ln>
        </p:spPr>
        <p:txBody>
          <a:bodyPr vert="horz" wrap="square" lIns="0" tIns="36830" rIns="0" bIns="0" rtlCol="0">
            <a:spAutoFit/>
          </a:bodyPr>
          <a:lstStyle/>
          <a:p>
            <a:pPr marL="92075">
              <a:lnSpc>
                <a:spcPct val="100000"/>
              </a:lnSpc>
              <a:spcBef>
                <a:spcPts val="290"/>
              </a:spcBef>
              <a:tabLst>
                <a:tab pos="434340" algn="l"/>
              </a:tabLst>
            </a:pPr>
            <a:r>
              <a:rPr sz="1200" spc="-25" dirty="0">
                <a:latin typeface="Calibri"/>
                <a:cs typeface="Calibri"/>
              </a:rPr>
              <a:t>3.</a:t>
            </a:r>
            <a:r>
              <a:rPr sz="1200" dirty="0">
                <a:latin typeface="Calibri"/>
                <a:cs typeface="Calibri"/>
              </a:rPr>
              <a:t>	Find</a:t>
            </a:r>
            <a:r>
              <a:rPr sz="1200" spc="-10" dirty="0">
                <a:latin typeface="Calibri"/>
                <a:cs typeface="Calibri"/>
              </a:rPr>
              <a:t> </a:t>
            </a:r>
            <a:r>
              <a:rPr sz="1200" dirty="0">
                <a:latin typeface="Calibri"/>
                <a:cs typeface="Calibri"/>
              </a:rPr>
              <a:t>the</a:t>
            </a:r>
            <a:r>
              <a:rPr sz="1200" spc="-15" dirty="0">
                <a:latin typeface="Calibri"/>
                <a:cs typeface="Calibri"/>
              </a:rPr>
              <a:t> </a:t>
            </a:r>
            <a:r>
              <a:rPr sz="1200" dirty="0">
                <a:latin typeface="Calibri"/>
                <a:cs typeface="Calibri"/>
              </a:rPr>
              <a:t>best </a:t>
            </a:r>
            <a:r>
              <a:rPr sz="1200" spc="-10" dirty="0">
                <a:latin typeface="Calibri"/>
                <a:cs typeface="Calibri"/>
              </a:rPr>
              <a:t>performing</a:t>
            </a:r>
            <a:r>
              <a:rPr sz="1200" spc="-30" dirty="0">
                <a:latin typeface="Calibri"/>
                <a:cs typeface="Calibri"/>
              </a:rPr>
              <a:t> </a:t>
            </a:r>
            <a:r>
              <a:rPr sz="1200" spc="-20" dirty="0">
                <a:latin typeface="Calibri"/>
                <a:cs typeface="Calibri"/>
              </a:rPr>
              <a:t>model</a:t>
            </a:r>
            <a:endParaRPr sz="1200">
              <a:latin typeface="Calibri"/>
              <a:cs typeface="Calibri"/>
            </a:endParaRPr>
          </a:p>
        </p:txBody>
      </p:sp>
      <p:sp>
        <p:nvSpPr>
          <p:cNvPr id="28" name="object 28"/>
          <p:cNvSpPr/>
          <p:nvPr/>
        </p:nvSpPr>
        <p:spPr>
          <a:xfrm>
            <a:off x="112776" y="2302764"/>
            <a:ext cx="3764279" cy="1569720"/>
          </a:xfrm>
          <a:custGeom>
            <a:avLst/>
            <a:gdLst/>
            <a:ahLst/>
            <a:cxnLst/>
            <a:rect l="l" t="t" r="r" b="b"/>
            <a:pathLst>
              <a:path w="3764279" h="1569720">
                <a:moveTo>
                  <a:pt x="3764279" y="0"/>
                </a:moveTo>
                <a:lnTo>
                  <a:pt x="0" y="0"/>
                </a:lnTo>
                <a:lnTo>
                  <a:pt x="0" y="1569720"/>
                </a:lnTo>
                <a:lnTo>
                  <a:pt x="3764279" y="1569720"/>
                </a:lnTo>
                <a:lnTo>
                  <a:pt x="3764279" y="0"/>
                </a:lnTo>
                <a:close/>
              </a:path>
            </a:pathLst>
          </a:custGeom>
          <a:solidFill>
            <a:srgbClr val="FFFFFF"/>
          </a:solidFill>
        </p:spPr>
        <p:txBody>
          <a:bodyPr wrap="square" lIns="0" tIns="0" rIns="0" bIns="0" rtlCol="0"/>
          <a:lstStyle/>
          <a:p>
            <a:endParaRPr/>
          </a:p>
        </p:txBody>
      </p:sp>
      <p:sp>
        <p:nvSpPr>
          <p:cNvPr id="29" name="object 29"/>
          <p:cNvSpPr txBox="1"/>
          <p:nvPr/>
        </p:nvSpPr>
        <p:spPr>
          <a:xfrm>
            <a:off x="112776" y="2302764"/>
            <a:ext cx="3764279" cy="1569720"/>
          </a:xfrm>
          <a:prstGeom prst="rect">
            <a:avLst/>
          </a:prstGeom>
          <a:ln w="9525">
            <a:solidFill>
              <a:srgbClr val="4471C4"/>
            </a:solidFill>
          </a:ln>
        </p:spPr>
        <p:txBody>
          <a:bodyPr vert="horz" wrap="square" lIns="0" tIns="37465" rIns="0" bIns="0" rtlCol="0">
            <a:spAutoFit/>
          </a:bodyPr>
          <a:lstStyle/>
          <a:p>
            <a:pPr marL="319405" marR="358775" indent="-228600">
              <a:lnSpc>
                <a:spcPct val="100000"/>
              </a:lnSpc>
              <a:spcBef>
                <a:spcPts val="295"/>
              </a:spcBef>
            </a:pPr>
            <a:r>
              <a:rPr sz="1200" dirty="0">
                <a:latin typeface="Calibri"/>
                <a:cs typeface="Calibri"/>
              </a:rPr>
              <a:t>1.</a:t>
            </a:r>
            <a:r>
              <a:rPr sz="1200" spc="140" dirty="0">
                <a:latin typeface="Calibri"/>
                <a:cs typeface="Calibri"/>
              </a:rPr>
              <a:t>  </a:t>
            </a:r>
            <a:r>
              <a:rPr sz="1200" dirty="0">
                <a:latin typeface="Calibri"/>
                <a:cs typeface="Calibri"/>
              </a:rPr>
              <a:t>Load</a:t>
            </a:r>
            <a:r>
              <a:rPr sz="1200" spc="-20" dirty="0">
                <a:latin typeface="Calibri"/>
                <a:cs typeface="Calibri"/>
              </a:rPr>
              <a:t> </a:t>
            </a:r>
            <a:r>
              <a:rPr sz="1200" dirty="0">
                <a:latin typeface="Calibri"/>
                <a:cs typeface="Calibri"/>
              </a:rPr>
              <a:t>SpaceX</a:t>
            </a:r>
            <a:r>
              <a:rPr sz="1200" spc="-25" dirty="0">
                <a:latin typeface="Calibri"/>
                <a:cs typeface="Calibri"/>
              </a:rPr>
              <a:t> </a:t>
            </a:r>
            <a:r>
              <a:rPr sz="1200" dirty="0">
                <a:latin typeface="Calibri"/>
                <a:cs typeface="Calibri"/>
              </a:rPr>
              <a:t>dataset</a:t>
            </a:r>
            <a:r>
              <a:rPr sz="1200" spc="-25" dirty="0">
                <a:latin typeface="Calibri"/>
                <a:cs typeface="Calibri"/>
              </a:rPr>
              <a:t> </a:t>
            </a:r>
            <a:r>
              <a:rPr sz="1200" dirty="0">
                <a:latin typeface="Calibri"/>
                <a:cs typeface="Calibri"/>
              </a:rPr>
              <a:t>(csv)</a:t>
            </a:r>
            <a:r>
              <a:rPr sz="1200" spc="-10" dirty="0">
                <a:latin typeface="Calibri"/>
                <a:cs typeface="Calibri"/>
              </a:rPr>
              <a:t> </a:t>
            </a:r>
            <a:r>
              <a:rPr sz="1200" dirty="0">
                <a:latin typeface="Calibri"/>
                <a:cs typeface="Calibri"/>
              </a:rPr>
              <a:t>in</a:t>
            </a:r>
            <a:r>
              <a:rPr sz="1200" spc="-25" dirty="0">
                <a:latin typeface="Calibri"/>
                <a:cs typeface="Calibri"/>
              </a:rPr>
              <a:t> </a:t>
            </a:r>
            <a:r>
              <a:rPr sz="1200" dirty="0">
                <a:latin typeface="Calibri"/>
                <a:cs typeface="Calibri"/>
              </a:rPr>
              <a:t>to</a:t>
            </a:r>
            <a:r>
              <a:rPr sz="1200" spc="-20" dirty="0">
                <a:latin typeface="Calibri"/>
                <a:cs typeface="Calibri"/>
              </a:rPr>
              <a:t> </a:t>
            </a:r>
            <a:r>
              <a:rPr sz="1200" dirty="0">
                <a:latin typeface="Calibri"/>
                <a:cs typeface="Calibri"/>
              </a:rPr>
              <a:t>a</a:t>
            </a:r>
            <a:r>
              <a:rPr sz="1200" spc="-20" dirty="0">
                <a:latin typeface="Calibri"/>
                <a:cs typeface="Calibri"/>
              </a:rPr>
              <a:t> </a:t>
            </a:r>
            <a:r>
              <a:rPr sz="1200" spc="-10" dirty="0">
                <a:latin typeface="Calibri"/>
                <a:cs typeface="Calibri"/>
              </a:rPr>
              <a:t>Dataframe</a:t>
            </a:r>
            <a:r>
              <a:rPr sz="1200" spc="-45" dirty="0">
                <a:latin typeface="Calibri"/>
                <a:cs typeface="Calibri"/>
              </a:rPr>
              <a:t> </a:t>
            </a:r>
            <a:r>
              <a:rPr sz="1200" spc="-25" dirty="0">
                <a:latin typeface="Calibri"/>
                <a:cs typeface="Calibri"/>
              </a:rPr>
              <a:t>and </a:t>
            </a:r>
            <a:r>
              <a:rPr sz="1200" dirty="0">
                <a:latin typeface="Calibri"/>
                <a:cs typeface="Calibri"/>
              </a:rPr>
              <a:t>create</a:t>
            </a:r>
            <a:r>
              <a:rPr sz="1200" spc="-35" dirty="0">
                <a:latin typeface="Calibri"/>
                <a:cs typeface="Calibri"/>
              </a:rPr>
              <a:t> </a:t>
            </a:r>
            <a:r>
              <a:rPr sz="1200" dirty="0">
                <a:latin typeface="Calibri"/>
                <a:cs typeface="Calibri"/>
              </a:rPr>
              <a:t>NumPy</a:t>
            </a:r>
            <a:r>
              <a:rPr sz="1200" spc="-55" dirty="0">
                <a:latin typeface="Calibri"/>
                <a:cs typeface="Calibri"/>
              </a:rPr>
              <a:t> </a:t>
            </a:r>
            <a:r>
              <a:rPr sz="1200" dirty="0">
                <a:latin typeface="Calibri"/>
                <a:cs typeface="Calibri"/>
              </a:rPr>
              <a:t>array</a:t>
            </a:r>
            <a:r>
              <a:rPr sz="1200" spc="-40" dirty="0">
                <a:latin typeface="Calibri"/>
                <a:cs typeface="Calibri"/>
              </a:rPr>
              <a:t> </a:t>
            </a:r>
            <a:r>
              <a:rPr sz="1200" dirty="0">
                <a:latin typeface="Calibri"/>
                <a:cs typeface="Calibri"/>
              </a:rPr>
              <a:t>from</a:t>
            </a:r>
            <a:r>
              <a:rPr sz="1200" spc="-35" dirty="0">
                <a:latin typeface="Calibri"/>
                <a:cs typeface="Calibri"/>
              </a:rPr>
              <a:t> </a:t>
            </a:r>
            <a:r>
              <a:rPr sz="1200" dirty="0">
                <a:latin typeface="Calibri"/>
                <a:cs typeface="Calibri"/>
              </a:rPr>
              <a:t>the</a:t>
            </a:r>
            <a:r>
              <a:rPr sz="1200" spc="-45" dirty="0">
                <a:latin typeface="Calibri"/>
                <a:cs typeface="Calibri"/>
              </a:rPr>
              <a:t> </a:t>
            </a:r>
            <a:r>
              <a:rPr sz="1200" dirty="0">
                <a:latin typeface="Calibri"/>
                <a:cs typeface="Calibri"/>
              </a:rPr>
              <a:t>column</a:t>
            </a:r>
            <a:r>
              <a:rPr sz="1200" spc="-35" dirty="0">
                <a:latin typeface="Calibri"/>
                <a:cs typeface="Calibri"/>
              </a:rPr>
              <a:t> </a:t>
            </a:r>
            <a:r>
              <a:rPr sz="1200" dirty="0">
                <a:latin typeface="Calibri"/>
                <a:cs typeface="Calibri"/>
              </a:rPr>
              <a:t>class</a:t>
            </a:r>
            <a:r>
              <a:rPr sz="1200" spc="-10" dirty="0">
                <a:latin typeface="Calibri"/>
                <a:cs typeface="Calibri"/>
              </a:rPr>
              <a:t> </a:t>
            </a:r>
            <a:r>
              <a:rPr sz="1200" dirty="0">
                <a:latin typeface="Calibri"/>
                <a:cs typeface="Calibri"/>
              </a:rPr>
              <a:t>in</a:t>
            </a:r>
            <a:r>
              <a:rPr sz="1200" spc="-30" dirty="0">
                <a:latin typeface="Calibri"/>
                <a:cs typeface="Calibri"/>
              </a:rPr>
              <a:t> </a:t>
            </a:r>
            <a:r>
              <a:rPr sz="1200" spc="-20" dirty="0">
                <a:latin typeface="Calibri"/>
                <a:cs typeface="Calibri"/>
              </a:rPr>
              <a:t>data</a:t>
            </a:r>
            <a:endParaRPr sz="1200">
              <a:latin typeface="Calibri"/>
              <a:cs typeface="Calibri"/>
            </a:endParaRPr>
          </a:p>
        </p:txBody>
      </p:sp>
      <p:grpSp>
        <p:nvGrpSpPr>
          <p:cNvPr id="30" name="object 30"/>
          <p:cNvGrpSpPr/>
          <p:nvPr/>
        </p:nvGrpSpPr>
        <p:grpSpPr>
          <a:xfrm>
            <a:off x="111252" y="2842260"/>
            <a:ext cx="3764279" cy="1943100"/>
            <a:chOff x="111252" y="2842260"/>
            <a:chExt cx="3764279" cy="1943100"/>
          </a:xfrm>
        </p:grpSpPr>
        <p:pic>
          <p:nvPicPr>
            <p:cNvPr id="31" name="object 31"/>
            <p:cNvPicPr/>
            <p:nvPr/>
          </p:nvPicPr>
          <p:blipFill>
            <a:blip r:embed="rId2" cstate="print"/>
            <a:stretch>
              <a:fillRect/>
            </a:stretch>
          </p:blipFill>
          <p:spPr>
            <a:xfrm>
              <a:off x="269747" y="2842260"/>
              <a:ext cx="3526536" cy="329184"/>
            </a:xfrm>
            <a:prstGeom prst="rect">
              <a:avLst/>
            </a:prstGeom>
          </p:spPr>
        </p:pic>
        <p:pic>
          <p:nvPicPr>
            <p:cNvPr id="32" name="object 32"/>
            <p:cNvPicPr/>
            <p:nvPr/>
          </p:nvPicPr>
          <p:blipFill>
            <a:blip r:embed="rId3" cstate="print"/>
            <a:stretch>
              <a:fillRect/>
            </a:stretch>
          </p:blipFill>
          <p:spPr>
            <a:xfrm>
              <a:off x="237744" y="3253740"/>
              <a:ext cx="2435352" cy="257555"/>
            </a:xfrm>
            <a:prstGeom prst="rect">
              <a:avLst/>
            </a:prstGeom>
          </p:spPr>
        </p:pic>
        <p:sp>
          <p:nvSpPr>
            <p:cNvPr id="33" name="object 33"/>
            <p:cNvSpPr/>
            <p:nvPr/>
          </p:nvSpPr>
          <p:spPr>
            <a:xfrm>
              <a:off x="111252" y="3954780"/>
              <a:ext cx="3764279" cy="830580"/>
            </a:xfrm>
            <a:custGeom>
              <a:avLst/>
              <a:gdLst/>
              <a:ahLst/>
              <a:cxnLst/>
              <a:rect l="l" t="t" r="r" b="b"/>
              <a:pathLst>
                <a:path w="3764279" h="830579">
                  <a:moveTo>
                    <a:pt x="3764279" y="0"/>
                  </a:moveTo>
                  <a:lnTo>
                    <a:pt x="0" y="0"/>
                  </a:lnTo>
                  <a:lnTo>
                    <a:pt x="0" y="830580"/>
                  </a:lnTo>
                  <a:lnTo>
                    <a:pt x="3764279" y="830580"/>
                  </a:lnTo>
                  <a:lnTo>
                    <a:pt x="3764279"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111252" y="3954779"/>
            <a:ext cx="3764279" cy="830580"/>
          </a:xfrm>
          <a:prstGeom prst="rect">
            <a:avLst/>
          </a:prstGeom>
          <a:ln w="9525">
            <a:solidFill>
              <a:srgbClr val="4471C4"/>
            </a:solidFill>
          </a:ln>
        </p:spPr>
        <p:txBody>
          <a:bodyPr vert="horz" wrap="square" lIns="0" tIns="37465" rIns="0" bIns="0" rtlCol="0">
            <a:spAutoFit/>
          </a:bodyPr>
          <a:lstStyle/>
          <a:p>
            <a:pPr marL="320040" marR="118745" indent="-228600">
              <a:lnSpc>
                <a:spcPct val="100000"/>
              </a:lnSpc>
              <a:spcBef>
                <a:spcPts val="295"/>
              </a:spcBef>
            </a:pPr>
            <a:r>
              <a:rPr sz="1200" dirty="0">
                <a:latin typeface="Calibri"/>
                <a:cs typeface="Calibri"/>
              </a:rPr>
              <a:t>2.</a:t>
            </a:r>
            <a:r>
              <a:rPr sz="1200" spc="160" dirty="0">
                <a:latin typeface="Calibri"/>
                <a:cs typeface="Calibri"/>
              </a:rPr>
              <a:t>  </a:t>
            </a:r>
            <a:r>
              <a:rPr sz="1200" spc="-10" dirty="0">
                <a:latin typeface="Calibri"/>
                <a:cs typeface="Calibri"/>
              </a:rPr>
              <a:t>Standardize</a:t>
            </a:r>
            <a:r>
              <a:rPr sz="1200" spc="-30" dirty="0">
                <a:latin typeface="Calibri"/>
                <a:cs typeface="Calibri"/>
              </a:rPr>
              <a:t> </a:t>
            </a:r>
            <a:r>
              <a:rPr sz="1200" dirty="0">
                <a:latin typeface="Calibri"/>
                <a:cs typeface="Calibri"/>
              </a:rPr>
              <a:t>data</a:t>
            </a:r>
            <a:r>
              <a:rPr sz="1200" spc="-25" dirty="0">
                <a:latin typeface="Calibri"/>
                <a:cs typeface="Calibri"/>
              </a:rPr>
              <a:t> </a:t>
            </a:r>
            <a:r>
              <a:rPr sz="1200" dirty="0">
                <a:latin typeface="Calibri"/>
                <a:cs typeface="Calibri"/>
              </a:rPr>
              <a:t>in</a:t>
            </a:r>
            <a:r>
              <a:rPr sz="1200" spc="-10" dirty="0">
                <a:latin typeface="Calibri"/>
                <a:cs typeface="Calibri"/>
              </a:rPr>
              <a:t> </a:t>
            </a:r>
            <a:r>
              <a:rPr sz="1200" dirty="0">
                <a:latin typeface="Calibri"/>
                <a:cs typeface="Calibri"/>
              </a:rPr>
              <a:t>X</a:t>
            </a:r>
            <a:r>
              <a:rPr sz="1200" spc="-10" dirty="0">
                <a:latin typeface="Calibri"/>
                <a:cs typeface="Calibri"/>
              </a:rPr>
              <a:t> </a:t>
            </a:r>
            <a:r>
              <a:rPr sz="1200" dirty="0">
                <a:latin typeface="Calibri"/>
                <a:cs typeface="Calibri"/>
              </a:rPr>
              <a:t>then</a:t>
            </a:r>
            <a:r>
              <a:rPr sz="1200" spc="-20" dirty="0">
                <a:latin typeface="Calibri"/>
                <a:cs typeface="Calibri"/>
              </a:rPr>
              <a:t> </a:t>
            </a:r>
            <a:r>
              <a:rPr sz="1200" spc="-10" dirty="0">
                <a:latin typeface="Calibri"/>
                <a:cs typeface="Calibri"/>
              </a:rPr>
              <a:t>reassign</a:t>
            </a:r>
            <a:r>
              <a:rPr sz="1200" spc="-15" dirty="0">
                <a:latin typeface="Calibri"/>
                <a:cs typeface="Calibri"/>
              </a:rPr>
              <a:t> </a:t>
            </a:r>
            <a:r>
              <a:rPr sz="1200" dirty="0">
                <a:latin typeface="Calibri"/>
                <a:cs typeface="Calibri"/>
              </a:rPr>
              <a:t>to</a:t>
            </a:r>
            <a:r>
              <a:rPr sz="1200" spc="-10" dirty="0">
                <a:latin typeface="Calibri"/>
                <a:cs typeface="Calibri"/>
              </a:rPr>
              <a:t> </a:t>
            </a:r>
            <a:r>
              <a:rPr sz="1200" dirty="0">
                <a:latin typeface="Calibri"/>
                <a:cs typeface="Calibri"/>
              </a:rPr>
              <a:t>variable</a:t>
            </a:r>
            <a:r>
              <a:rPr sz="1200" spc="-35" dirty="0">
                <a:latin typeface="Calibri"/>
                <a:cs typeface="Calibri"/>
              </a:rPr>
              <a:t> </a:t>
            </a:r>
            <a:r>
              <a:rPr sz="1200" dirty="0">
                <a:latin typeface="Calibri"/>
                <a:cs typeface="Calibri"/>
              </a:rPr>
              <a:t>X</a:t>
            </a:r>
            <a:r>
              <a:rPr sz="1200" spc="-5" dirty="0">
                <a:latin typeface="Calibri"/>
                <a:cs typeface="Calibri"/>
              </a:rPr>
              <a:t> </a:t>
            </a:r>
            <a:r>
              <a:rPr sz="1200" spc="-10" dirty="0">
                <a:latin typeface="Calibri"/>
                <a:cs typeface="Calibri"/>
              </a:rPr>
              <a:t>using transform</a:t>
            </a:r>
            <a:endParaRPr sz="1200">
              <a:latin typeface="Calibri"/>
              <a:cs typeface="Calibri"/>
            </a:endParaRPr>
          </a:p>
        </p:txBody>
      </p:sp>
      <p:grpSp>
        <p:nvGrpSpPr>
          <p:cNvPr id="35" name="object 35"/>
          <p:cNvGrpSpPr/>
          <p:nvPr/>
        </p:nvGrpSpPr>
        <p:grpSpPr>
          <a:xfrm>
            <a:off x="111252" y="4411979"/>
            <a:ext cx="3764279" cy="2406650"/>
            <a:chOff x="111252" y="4411979"/>
            <a:chExt cx="3764279" cy="2406650"/>
          </a:xfrm>
        </p:grpSpPr>
        <p:pic>
          <p:nvPicPr>
            <p:cNvPr id="36" name="object 36"/>
            <p:cNvPicPr/>
            <p:nvPr/>
          </p:nvPicPr>
          <p:blipFill>
            <a:blip r:embed="rId4" cstate="print"/>
            <a:stretch>
              <a:fillRect/>
            </a:stretch>
          </p:blipFill>
          <p:spPr>
            <a:xfrm>
              <a:off x="207264" y="4411979"/>
              <a:ext cx="3451860" cy="207263"/>
            </a:xfrm>
            <a:prstGeom prst="rect">
              <a:avLst/>
            </a:prstGeom>
          </p:spPr>
        </p:pic>
        <p:sp>
          <p:nvSpPr>
            <p:cNvPr id="37" name="object 37"/>
            <p:cNvSpPr/>
            <p:nvPr/>
          </p:nvSpPr>
          <p:spPr>
            <a:xfrm>
              <a:off x="111252" y="4879847"/>
              <a:ext cx="3764279" cy="1938655"/>
            </a:xfrm>
            <a:custGeom>
              <a:avLst/>
              <a:gdLst/>
              <a:ahLst/>
              <a:cxnLst/>
              <a:rect l="l" t="t" r="r" b="b"/>
              <a:pathLst>
                <a:path w="3764279" h="1938654">
                  <a:moveTo>
                    <a:pt x="3764279" y="0"/>
                  </a:moveTo>
                  <a:lnTo>
                    <a:pt x="0" y="0"/>
                  </a:lnTo>
                  <a:lnTo>
                    <a:pt x="0" y="1938527"/>
                  </a:lnTo>
                  <a:lnTo>
                    <a:pt x="3764279" y="1938527"/>
                  </a:lnTo>
                  <a:lnTo>
                    <a:pt x="3764279" y="0"/>
                  </a:lnTo>
                  <a:close/>
                </a:path>
              </a:pathLst>
            </a:custGeom>
            <a:solidFill>
              <a:srgbClr val="FFFFFF"/>
            </a:solidFill>
          </p:spPr>
          <p:txBody>
            <a:bodyPr wrap="square" lIns="0" tIns="0" rIns="0" bIns="0" rtlCol="0"/>
            <a:lstStyle/>
            <a:p>
              <a:endParaRPr/>
            </a:p>
          </p:txBody>
        </p:sp>
      </p:grpSp>
      <p:sp>
        <p:nvSpPr>
          <p:cNvPr id="38" name="object 38"/>
          <p:cNvSpPr txBox="1"/>
          <p:nvPr/>
        </p:nvSpPr>
        <p:spPr>
          <a:xfrm>
            <a:off x="111252" y="4879847"/>
            <a:ext cx="3764279" cy="1938655"/>
          </a:xfrm>
          <a:prstGeom prst="rect">
            <a:avLst/>
          </a:prstGeom>
          <a:ln w="9525">
            <a:solidFill>
              <a:srgbClr val="4471C4"/>
            </a:solidFill>
          </a:ln>
        </p:spPr>
        <p:txBody>
          <a:bodyPr vert="horz" wrap="square" lIns="0" tIns="37465" rIns="0" bIns="0" rtlCol="0">
            <a:spAutoFit/>
          </a:bodyPr>
          <a:lstStyle/>
          <a:p>
            <a:pPr marL="320040" marR="367665" indent="-228600">
              <a:lnSpc>
                <a:spcPct val="100000"/>
              </a:lnSpc>
              <a:spcBef>
                <a:spcPts val="295"/>
              </a:spcBef>
            </a:pPr>
            <a:r>
              <a:rPr sz="1200" dirty="0">
                <a:latin typeface="Calibri"/>
                <a:cs typeface="Calibri"/>
              </a:rPr>
              <a:t>3.</a:t>
            </a:r>
            <a:r>
              <a:rPr sz="1200" spc="170" dirty="0">
                <a:latin typeface="Calibri"/>
                <a:cs typeface="Calibri"/>
              </a:rPr>
              <a:t>  </a:t>
            </a:r>
            <a:r>
              <a:rPr sz="1200" spc="-20" dirty="0">
                <a:latin typeface="Calibri"/>
                <a:cs typeface="Calibri"/>
              </a:rPr>
              <a:t>Train/test/split</a:t>
            </a:r>
            <a:r>
              <a:rPr sz="1200" spc="-35" dirty="0">
                <a:latin typeface="Calibri"/>
                <a:cs typeface="Calibri"/>
              </a:rPr>
              <a:t> </a:t>
            </a:r>
            <a:r>
              <a:rPr sz="1200" dirty="0">
                <a:latin typeface="Calibri"/>
                <a:cs typeface="Calibri"/>
              </a:rPr>
              <a:t>X</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Y</a:t>
            </a:r>
            <a:r>
              <a:rPr sz="1200" spc="5"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to</a:t>
            </a:r>
            <a:r>
              <a:rPr sz="1200" spc="-5" dirty="0">
                <a:latin typeface="Calibri"/>
                <a:cs typeface="Calibri"/>
              </a:rPr>
              <a:t> </a:t>
            </a:r>
            <a:r>
              <a:rPr sz="1200" dirty="0">
                <a:latin typeface="Calibri"/>
                <a:cs typeface="Calibri"/>
              </a:rPr>
              <a:t>training</a:t>
            </a:r>
            <a:r>
              <a:rPr sz="1200" spc="-30"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test</a:t>
            </a:r>
            <a:r>
              <a:rPr sz="1200" spc="-5" dirty="0">
                <a:latin typeface="Calibri"/>
                <a:cs typeface="Calibri"/>
              </a:rPr>
              <a:t> </a:t>
            </a:r>
            <a:r>
              <a:rPr sz="1200" spc="-20" dirty="0">
                <a:latin typeface="Calibri"/>
                <a:cs typeface="Calibri"/>
              </a:rPr>
              <a:t>data </a:t>
            </a:r>
            <a:r>
              <a:rPr sz="1200" spc="-10" dirty="0">
                <a:latin typeface="Calibri"/>
                <a:cs typeface="Calibri"/>
              </a:rPr>
              <a:t>sets.</a:t>
            </a:r>
            <a:endParaRPr sz="1200">
              <a:latin typeface="Calibri"/>
              <a:cs typeface="Calibri"/>
            </a:endParaRPr>
          </a:p>
        </p:txBody>
      </p:sp>
      <p:grpSp>
        <p:nvGrpSpPr>
          <p:cNvPr id="39" name="object 39"/>
          <p:cNvGrpSpPr/>
          <p:nvPr/>
        </p:nvGrpSpPr>
        <p:grpSpPr>
          <a:xfrm>
            <a:off x="204215" y="2705100"/>
            <a:ext cx="11875135" cy="3599815"/>
            <a:chOff x="204215" y="2705100"/>
            <a:chExt cx="11875135" cy="3599815"/>
          </a:xfrm>
        </p:grpSpPr>
        <p:pic>
          <p:nvPicPr>
            <p:cNvPr id="40" name="object 40"/>
            <p:cNvPicPr/>
            <p:nvPr/>
          </p:nvPicPr>
          <p:blipFill>
            <a:blip r:embed="rId5" cstate="print"/>
            <a:stretch>
              <a:fillRect/>
            </a:stretch>
          </p:blipFill>
          <p:spPr>
            <a:xfrm>
              <a:off x="4059936" y="3538727"/>
              <a:ext cx="3633216" cy="513588"/>
            </a:xfrm>
            <a:prstGeom prst="rect">
              <a:avLst/>
            </a:prstGeom>
          </p:spPr>
        </p:pic>
        <p:pic>
          <p:nvPicPr>
            <p:cNvPr id="41" name="object 41"/>
            <p:cNvPicPr/>
            <p:nvPr/>
          </p:nvPicPr>
          <p:blipFill>
            <a:blip r:embed="rId6" cstate="print"/>
            <a:stretch>
              <a:fillRect/>
            </a:stretch>
          </p:blipFill>
          <p:spPr>
            <a:xfrm>
              <a:off x="4008119" y="4605527"/>
              <a:ext cx="3631691" cy="245363"/>
            </a:xfrm>
            <a:prstGeom prst="rect">
              <a:avLst/>
            </a:prstGeom>
          </p:spPr>
        </p:pic>
        <p:pic>
          <p:nvPicPr>
            <p:cNvPr id="42" name="object 42"/>
            <p:cNvPicPr/>
            <p:nvPr/>
          </p:nvPicPr>
          <p:blipFill>
            <a:blip r:embed="rId7" cstate="print"/>
            <a:stretch>
              <a:fillRect/>
            </a:stretch>
          </p:blipFill>
          <p:spPr>
            <a:xfrm>
              <a:off x="4471415" y="5350764"/>
              <a:ext cx="2592324" cy="381000"/>
            </a:xfrm>
            <a:prstGeom prst="rect">
              <a:avLst/>
            </a:prstGeom>
          </p:spPr>
        </p:pic>
        <p:pic>
          <p:nvPicPr>
            <p:cNvPr id="43" name="object 43"/>
            <p:cNvPicPr/>
            <p:nvPr/>
          </p:nvPicPr>
          <p:blipFill>
            <a:blip r:embed="rId8" cstate="print"/>
            <a:stretch>
              <a:fillRect/>
            </a:stretch>
          </p:blipFill>
          <p:spPr>
            <a:xfrm>
              <a:off x="204215" y="5393435"/>
              <a:ext cx="3454908" cy="911352"/>
            </a:xfrm>
            <a:prstGeom prst="rect">
              <a:avLst/>
            </a:prstGeom>
          </p:spPr>
        </p:pic>
        <p:pic>
          <p:nvPicPr>
            <p:cNvPr id="44" name="object 44"/>
            <p:cNvPicPr/>
            <p:nvPr/>
          </p:nvPicPr>
          <p:blipFill>
            <a:blip r:embed="rId9" cstate="print"/>
            <a:stretch>
              <a:fillRect/>
            </a:stretch>
          </p:blipFill>
          <p:spPr>
            <a:xfrm>
              <a:off x="7859268" y="2705100"/>
              <a:ext cx="4219956" cy="414527"/>
            </a:xfrm>
            <a:prstGeom prst="rect">
              <a:avLst/>
            </a:prstGeom>
          </p:spPr>
        </p:pic>
        <p:pic>
          <p:nvPicPr>
            <p:cNvPr id="45" name="object 45"/>
            <p:cNvPicPr/>
            <p:nvPr/>
          </p:nvPicPr>
          <p:blipFill>
            <a:blip r:embed="rId10" cstate="print"/>
            <a:stretch>
              <a:fillRect/>
            </a:stretch>
          </p:blipFill>
          <p:spPr>
            <a:xfrm>
              <a:off x="7926323" y="3313176"/>
              <a:ext cx="4027931" cy="563880"/>
            </a:xfrm>
            <a:prstGeom prst="rect">
              <a:avLst/>
            </a:prstGeom>
          </p:spPr>
        </p:pic>
        <p:pic>
          <p:nvPicPr>
            <p:cNvPr id="46" name="object 46"/>
            <p:cNvPicPr/>
            <p:nvPr/>
          </p:nvPicPr>
          <p:blipFill>
            <a:blip r:embed="rId11" cstate="print"/>
            <a:stretch>
              <a:fillRect/>
            </a:stretch>
          </p:blipFill>
          <p:spPr>
            <a:xfrm>
              <a:off x="7926323" y="3956303"/>
              <a:ext cx="3061716" cy="1092708"/>
            </a:xfrm>
            <a:prstGeom prst="rect">
              <a:avLst/>
            </a:prstGeom>
          </p:spPr>
        </p:pic>
      </p:gr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16</a:t>
            </a:fld>
            <a:endParaRPr spc="45" dirty="0"/>
          </a:p>
        </p:txBody>
      </p:sp>
      <p:sp>
        <p:nvSpPr>
          <p:cNvPr id="49" name="TextBox 48">
            <a:extLst>
              <a:ext uri="{FF2B5EF4-FFF2-40B4-BE49-F238E27FC236}">
                <a16:creationId xmlns:a16="http://schemas.microsoft.com/office/drawing/2014/main" id="{3FC49A96-C7BF-E305-5489-6CF031FB8A47}"/>
              </a:ext>
            </a:extLst>
          </p:cNvPr>
          <p:cNvSpPr txBox="1"/>
          <p:nvPr/>
        </p:nvSpPr>
        <p:spPr>
          <a:xfrm>
            <a:off x="7788362" y="5976678"/>
            <a:ext cx="3186683" cy="738664"/>
          </a:xfrm>
          <a:prstGeom prst="rect">
            <a:avLst/>
          </a:prstGeom>
          <a:noFill/>
        </p:spPr>
        <p:txBody>
          <a:bodyPr wrap="square" rtlCol="0">
            <a:spAutoFit/>
          </a:bodyPr>
          <a:lstStyle/>
          <a:p>
            <a:r>
              <a:rPr lang="en-GB" sz="1050" dirty="0" err="1">
                <a:hlinkClick r:id="rId12"/>
              </a:rPr>
              <a:t>DataScienceCapstoneProjectRepository</a:t>
            </a:r>
            <a:r>
              <a:rPr lang="en-GB" sz="1050" dirty="0">
                <a:hlinkClick r:id="rId12"/>
              </a:rPr>
              <a:t>/SpaceX_Falcon9_ML_PredictiveAnalysis.ipynb at main · conorlogue1998dev/</a:t>
            </a:r>
            <a:r>
              <a:rPr lang="en-GB" sz="1050" dirty="0" err="1">
                <a:hlinkClick r:id="rId12"/>
              </a:rPr>
              <a:t>DataScienceCapstoneProjectRepository</a:t>
            </a:r>
            <a:endParaRPr lang="en-GB"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93113"/>
            <a:ext cx="5784850" cy="360680"/>
          </a:xfrm>
          <a:prstGeom prst="rect">
            <a:avLst/>
          </a:prstGeom>
        </p:spPr>
        <p:txBody>
          <a:bodyPr vert="horz" wrap="square" lIns="0" tIns="12065" rIns="0" bIns="0" rtlCol="0">
            <a:spAutoFit/>
          </a:bodyPr>
          <a:lstStyle/>
          <a:p>
            <a:pPr marL="12700">
              <a:lnSpc>
                <a:spcPct val="100000"/>
              </a:lnSpc>
              <a:spcBef>
                <a:spcPts val="95"/>
              </a:spcBef>
            </a:pPr>
            <a:r>
              <a:rPr sz="2200" spc="-10" dirty="0">
                <a:solidFill>
                  <a:srgbClr val="292929"/>
                </a:solidFill>
                <a:latin typeface="Microsoft Sans Serif"/>
                <a:cs typeface="Microsoft Sans Serif"/>
              </a:rPr>
              <a:t>Following</a:t>
            </a:r>
            <a:r>
              <a:rPr sz="2200" spc="-135" dirty="0">
                <a:solidFill>
                  <a:srgbClr val="292929"/>
                </a:solidFill>
                <a:latin typeface="Microsoft Sans Serif"/>
                <a:cs typeface="Microsoft Sans Serif"/>
              </a:rPr>
              <a:t> </a:t>
            </a:r>
            <a:r>
              <a:rPr sz="2200" spc="-50" dirty="0">
                <a:solidFill>
                  <a:srgbClr val="292929"/>
                </a:solidFill>
                <a:latin typeface="Microsoft Sans Serif"/>
                <a:cs typeface="Microsoft Sans Serif"/>
              </a:rPr>
              <a:t>sections</a:t>
            </a:r>
            <a:r>
              <a:rPr sz="2200" spc="-95"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110" dirty="0">
                <a:solidFill>
                  <a:srgbClr val="292929"/>
                </a:solidFill>
                <a:latin typeface="Microsoft Sans Serif"/>
                <a:cs typeface="Microsoft Sans Serif"/>
              </a:rPr>
              <a:t> </a:t>
            </a:r>
            <a:r>
              <a:rPr sz="2200" spc="-25" dirty="0">
                <a:solidFill>
                  <a:srgbClr val="292929"/>
                </a:solidFill>
                <a:latin typeface="Microsoft Sans Serif"/>
                <a:cs typeface="Microsoft Sans Serif"/>
              </a:rPr>
              <a:t>slides</a:t>
            </a:r>
            <a:r>
              <a:rPr sz="2200" spc="-105" dirty="0">
                <a:solidFill>
                  <a:srgbClr val="292929"/>
                </a:solidFill>
                <a:latin typeface="Microsoft Sans Serif"/>
                <a:cs typeface="Microsoft Sans Serif"/>
              </a:rPr>
              <a:t> </a:t>
            </a:r>
            <a:r>
              <a:rPr sz="2200" spc="-40" dirty="0">
                <a:solidFill>
                  <a:srgbClr val="292929"/>
                </a:solidFill>
                <a:latin typeface="Microsoft Sans Serif"/>
                <a:cs typeface="Microsoft Sans Serif"/>
              </a:rPr>
              <a:t>explain</a:t>
            </a:r>
            <a:r>
              <a:rPr sz="2200" spc="-105" dirty="0">
                <a:solidFill>
                  <a:srgbClr val="292929"/>
                </a:solidFill>
                <a:latin typeface="Microsoft Sans Serif"/>
                <a:cs typeface="Microsoft Sans Serif"/>
              </a:rPr>
              <a:t> </a:t>
            </a:r>
            <a:r>
              <a:rPr sz="2200" spc="-20" dirty="0">
                <a:solidFill>
                  <a:srgbClr val="292929"/>
                </a:solidFill>
                <a:latin typeface="Microsoft Sans Serif"/>
                <a:cs typeface="Microsoft Sans Serif"/>
              </a:rPr>
              <a:t>results</a:t>
            </a:r>
            <a:r>
              <a:rPr sz="2200" spc="-100" dirty="0">
                <a:solidFill>
                  <a:srgbClr val="292929"/>
                </a:solidFill>
                <a:latin typeface="Microsoft Sans Serif"/>
                <a:cs typeface="Microsoft Sans Serif"/>
              </a:rPr>
              <a:t> </a:t>
            </a:r>
            <a:r>
              <a:rPr sz="2200" spc="-20" dirty="0">
                <a:solidFill>
                  <a:srgbClr val="292929"/>
                </a:solidFill>
                <a:latin typeface="Microsoft Sans Serif"/>
                <a:cs typeface="Microsoft Sans Serif"/>
              </a:rPr>
              <a:t>for:</a:t>
            </a:r>
            <a:endParaRPr sz="2200">
              <a:latin typeface="Microsoft Sans Serif"/>
              <a:cs typeface="Microsoft Sans Serif"/>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60" dirty="0"/>
              <a:t>Results</a:t>
            </a:r>
          </a:p>
        </p:txBody>
      </p:sp>
      <p:grpSp>
        <p:nvGrpSpPr>
          <p:cNvPr id="4" name="object 4"/>
          <p:cNvGrpSpPr/>
          <p:nvPr/>
        </p:nvGrpSpPr>
        <p:grpSpPr>
          <a:xfrm>
            <a:off x="3917950" y="2061717"/>
            <a:ext cx="6461125" cy="1294765"/>
            <a:chOff x="3917950" y="2061717"/>
            <a:chExt cx="6461125" cy="1294765"/>
          </a:xfrm>
        </p:grpSpPr>
        <p:sp>
          <p:nvSpPr>
            <p:cNvPr id="5" name="object 5"/>
            <p:cNvSpPr/>
            <p:nvPr/>
          </p:nvSpPr>
          <p:spPr>
            <a:xfrm>
              <a:off x="3924300" y="2068067"/>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3"/>
                  </a:lnTo>
                  <a:lnTo>
                    <a:pt x="6368037" y="1234757"/>
                  </a:lnTo>
                  <a:lnTo>
                    <a:pt x="6401117" y="1201677"/>
                  </a:lnTo>
                  <a:lnTo>
                    <a:pt x="6426333" y="1162015"/>
                  </a:lnTo>
                  <a:lnTo>
                    <a:pt x="6442402" y="1117052"/>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p:spPr>
          <p:txBody>
            <a:bodyPr wrap="square" lIns="0" tIns="0" rIns="0" bIns="0" rtlCol="0"/>
            <a:lstStyle/>
            <a:p>
              <a:endParaRPr/>
            </a:p>
          </p:txBody>
        </p:sp>
        <p:sp>
          <p:nvSpPr>
            <p:cNvPr id="6" name="object 6"/>
            <p:cNvSpPr/>
            <p:nvPr/>
          </p:nvSpPr>
          <p:spPr>
            <a:xfrm>
              <a:off x="3924300" y="2068067"/>
              <a:ext cx="6448425" cy="1282065"/>
            </a:xfrm>
            <a:custGeom>
              <a:avLst/>
              <a:gdLst/>
              <a:ahLst/>
              <a:cxnLst/>
              <a:rect l="l" t="t" r="r" b="b"/>
              <a:pathLst>
                <a:path w="6448425" h="1282064">
                  <a:moveTo>
                    <a:pt x="6448044" y="213614"/>
                  </a:moveTo>
                  <a:lnTo>
                    <a:pt x="6448044" y="1068070"/>
                  </a:lnTo>
                  <a:lnTo>
                    <a:pt x="6442402" y="1117052"/>
                  </a:lnTo>
                  <a:lnTo>
                    <a:pt x="6426333" y="1162015"/>
                  </a:lnTo>
                  <a:lnTo>
                    <a:pt x="6401117" y="1201677"/>
                  </a:lnTo>
                  <a:lnTo>
                    <a:pt x="6368037" y="1234757"/>
                  </a:lnTo>
                  <a:lnTo>
                    <a:pt x="6328375" y="1259973"/>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rgbClr val="CFD4EA"/>
              </a:solidFill>
            </a:ln>
          </p:spPr>
          <p:txBody>
            <a:bodyPr wrap="square" lIns="0" tIns="0" rIns="0" bIns="0" rtlCol="0"/>
            <a:lstStyle/>
            <a:p>
              <a:endParaRPr/>
            </a:p>
          </p:txBody>
        </p:sp>
      </p:grpSp>
      <p:sp>
        <p:nvSpPr>
          <p:cNvPr id="7" name="object 7"/>
          <p:cNvSpPr txBox="1"/>
          <p:nvPr/>
        </p:nvSpPr>
        <p:spPr>
          <a:xfrm>
            <a:off x="4159758" y="2204084"/>
            <a:ext cx="1033144" cy="299720"/>
          </a:xfrm>
          <a:prstGeom prst="rect">
            <a:avLst/>
          </a:prstGeom>
        </p:spPr>
        <p:txBody>
          <a:bodyPr vert="horz" wrap="square" lIns="0" tIns="12700" rIns="0" bIns="0" rtlCol="0">
            <a:spAutoFit/>
          </a:bodyPr>
          <a:lstStyle/>
          <a:p>
            <a:pPr marL="184785" indent="-172085">
              <a:lnSpc>
                <a:spcPct val="100000"/>
              </a:lnSpc>
              <a:spcBef>
                <a:spcPts val="100"/>
              </a:spcBef>
              <a:buChar char="•"/>
              <a:tabLst>
                <a:tab pos="184785" algn="l"/>
              </a:tabLst>
            </a:pPr>
            <a:r>
              <a:rPr sz="1800" spc="-10" dirty="0">
                <a:latin typeface="Calibri"/>
                <a:cs typeface="Calibri"/>
              </a:rPr>
              <a:t>Samples:</a:t>
            </a:r>
            <a:endParaRPr sz="1800">
              <a:latin typeface="Calibri"/>
              <a:cs typeface="Calibri"/>
            </a:endParaRPr>
          </a:p>
        </p:txBody>
      </p:sp>
      <p:grpSp>
        <p:nvGrpSpPr>
          <p:cNvPr id="8" name="object 8"/>
          <p:cNvGrpSpPr/>
          <p:nvPr/>
        </p:nvGrpSpPr>
        <p:grpSpPr>
          <a:xfrm>
            <a:off x="1299717" y="2293366"/>
            <a:ext cx="2631440" cy="831215"/>
            <a:chOff x="1299717" y="2293366"/>
            <a:chExt cx="2631440" cy="831215"/>
          </a:xfrm>
          <a:solidFill>
            <a:srgbClr val="92D050"/>
          </a:solidFill>
        </p:grpSpPr>
        <p:sp>
          <p:nvSpPr>
            <p:cNvPr id="9" name="object 9"/>
            <p:cNvSpPr/>
            <p:nvPr/>
          </p:nvSpPr>
          <p:spPr>
            <a:xfrm>
              <a:off x="1306067" y="2299716"/>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8"/>
                  </a:lnTo>
                  <a:lnTo>
                    <a:pt x="2611276" y="93293"/>
                  </a:lnTo>
                  <a:lnTo>
                    <a:pt x="2591909" y="55851"/>
                  </a:lnTo>
                  <a:lnTo>
                    <a:pt x="2562380" y="26322"/>
                  </a:lnTo>
                  <a:lnTo>
                    <a:pt x="2524938" y="6955"/>
                  </a:lnTo>
                  <a:lnTo>
                    <a:pt x="2481834" y="0"/>
                  </a:lnTo>
                  <a:close/>
                </a:path>
              </a:pathLst>
            </a:custGeom>
            <a:grpFill/>
          </p:spPr>
          <p:txBody>
            <a:bodyPr wrap="square" lIns="0" tIns="0" rIns="0" bIns="0" rtlCol="0"/>
            <a:lstStyle/>
            <a:p>
              <a:endParaRPr/>
            </a:p>
          </p:txBody>
        </p:sp>
        <p:sp>
          <p:nvSpPr>
            <p:cNvPr id="10" name="object 10"/>
            <p:cNvSpPr/>
            <p:nvPr/>
          </p:nvSpPr>
          <p:spPr>
            <a:xfrm>
              <a:off x="1306067" y="2299716"/>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8"/>
                  </a:lnTo>
                  <a:close/>
                </a:path>
              </a:pathLst>
            </a:custGeom>
            <a:grpFill/>
            <a:ln w="12700">
              <a:solidFill>
                <a:srgbClr val="FFFFFF"/>
              </a:solidFill>
            </a:ln>
          </p:spPr>
          <p:txBody>
            <a:bodyPr wrap="square" lIns="0" tIns="0" rIns="0" bIns="0" rtlCol="0"/>
            <a:lstStyle/>
            <a:p>
              <a:endParaRPr/>
            </a:p>
          </p:txBody>
        </p:sp>
      </p:grpSp>
      <p:sp>
        <p:nvSpPr>
          <p:cNvPr id="11" name="object 11"/>
          <p:cNvSpPr txBox="1"/>
          <p:nvPr/>
        </p:nvSpPr>
        <p:spPr>
          <a:xfrm>
            <a:off x="1665858" y="2353436"/>
            <a:ext cx="1896745" cy="633730"/>
          </a:xfrm>
          <a:prstGeom prst="rect">
            <a:avLst/>
          </a:prstGeom>
        </p:spPr>
        <p:txBody>
          <a:bodyPr vert="horz" wrap="square" lIns="0" tIns="12700" rIns="0" bIns="0" rtlCol="0">
            <a:spAutoFit/>
          </a:bodyPr>
          <a:lstStyle/>
          <a:p>
            <a:pPr marL="12700">
              <a:lnSpc>
                <a:spcPts val="2395"/>
              </a:lnSpc>
              <a:spcBef>
                <a:spcPts val="100"/>
              </a:spcBef>
            </a:pPr>
            <a:r>
              <a:rPr sz="2100" spc="-35" dirty="0">
                <a:solidFill>
                  <a:srgbClr val="FFFFFF"/>
                </a:solidFill>
                <a:latin typeface="Microsoft Sans Serif"/>
                <a:cs typeface="Microsoft Sans Serif"/>
              </a:rPr>
              <a:t>Exploratory</a:t>
            </a:r>
            <a:r>
              <a:rPr sz="2100" spc="-40" dirty="0">
                <a:solidFill>
                  <a:srgbClr val="FFFFFF"/>
                </a:solidFill>
                <a:latin typeface="Microsoft Sans Serif"/>
                <a:cs typeface="Microsoft Sans Serif"/>
              </a:rPr>
              <a:t> </a:t>
            </a:r>
            <a:r>
              <a:rPr sz="2100" spc="-20" dirty="0">
                <a:solidFill>
                  <a:srgbClr val="FFFFFF"/>
                </a:solidFill>
                <a:latin typeface="Microsoft Sans Serif"/>
                <a:cs typeface="Microsoft Sans Serif"/>
              </a:rPr>
              <a:t>data</a:t>
            </a:r>
            <a:endParaRPr sz="2100">
              <a:latin typeface="Microsoft Sans Serif"/>
              <a:cs typeface="Microsoft Sans Serif"/>
            </a:endParaRPr>
          </a:p>
          <a:p>
            <a:pPr marL="88900">
              <a:lnSpc>
                <a:spcPts val="2395"/>
              </a:lnSpc>
            </a:pPr>
            <a:r>
              <a:rPr sz="2100" spc="-65" dirty="0">
                <a:solidFill>
                  <a:srgbClr val="FFFFFF"/>
                </a:solidFill>
                <a:latin typeface="Microsoft Sans Serif"/>
                <a:cs typeface="Microsoft Sans Serif"/>
              </a:rPr>
              <a:t>analysis</a:t>
            </a:r>
            <a:r>
              <a:rPr sz="2100" spc="-15" dirty="0">
                <a:solidFill>
                  <a:srgbClr val="FFFFFF"/>
                </a:solidFill>
                <a:latin typeface="Microsoft Sans Serif"/>
                <a:cs typeface="Microsoft Sans Serif"/>
              </a:rPr>
              <a:t> </a:t>
            </a:r>
            <a:r>
              <a:rPr sz="2100" spc="-10"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12" name="object 12"/>
          <p:cNvGrpSpPr/>
          <p:nvPr/>
        </p:nvGrpSpPr>
        <p:grpSpPr>
          <a:xfrm>
            <a:off x="3917950" y="3424173"/>
            <a:ext cx="6461125" cy="1294765"/>
            <a:chOff x="3917950" y="3424173"/>
            <a:chExt cx="6461125" cy="1294765"/>
          </a:xfrm>
        </p:grpSpPr>
        <p:sp>
          <p:nvSpPr>
            <p:cNvPr id="13" name="object 13"/>
            <p:cNvSpPr/>
            <p:nvPr/>
          </p:nvSpPr>
          <p:spPr>
            <a:xfrm>
              <a:off x="3924300" y="3430523"/>
              <a:ext cx="6448425" cy="1282065"/>
            </a:xfrm>
            <a:custGeom>
              <a:avLst/>
              <a:gdLst/>
              <a:ahLst/>
              <a:cxnLst/>
              <a:rect l="l" t="t" r="r" b="b"/>
              <a:pathLst>
                <a:path w="6448425" h="1282064">
                  <a:moveTo>
                    <a:pt x="6234430" y="0"/>
                  </a:moveTo>
                  <a:lnTo>
                    <a:pt x="0" y="0"/>
                  </a:lnTo>
                  <a:lnTo>
                    <a:pt x="0" y="1281683"/>
                  </a:lnTo>
                  <a:lnTo>
                    <a:pt x="6234430" y="1281683"/>
                  </a:lnTo>
                  <a:lnTo>
                    <a:pt x="6283412" y="1276042"/>
                  </a:lnTo>
                  <a:lnTo>
                    <a:pt x="6328375" y="1259973"/>
                  </a:lnTo>
                  <a:lnTo>
                    <a:pt x="6368037" y="1234757"/>
                  </a:lnTo>
                  <a:lnTo>
                    <a:pt x="6401117" y="1201677"/>
                  </a:lnTo>
                  <a:lnTo>
                    <a:pt x="6426333" y="1162015"/>
                  </a:lnTo>
                  <a:lnTo>
                    <a:pt x="6442402" y="1117052"/>
                  </a:lnTo>
                  <a:lnTo>
                    <a:pt x="6448044" y="1068070"/>
                  </a:lnTo>
                  <a:lnTo>
                    <a:pt x="6448044" y="213613"/>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p:spPr>
          <p:txBody>
            <a:bodyPr wrap="square" lIns="0" tIns="0" rIns="0" bIns="0" rtlCol="0"/>
            <a:lstStyle/>
            <a:p>
              <a:endParaRPr/>
            </a:p>
          </p:txBody>
        </p:sp>
        <p:sp>
          <p:nvSpPr>
            <p:cNvPr id="14" name="object 14"/>
            <p:cNvSpPr/>
            <p:nvPr/>
          </p:nvSpPr>
          <p:spPr>
            <a:xfrm>
              <a:off x="3924300" y="3430523"/>
              <a:ext cx="6448425" cy="1282065"/>
            </a:xfrm>
            <a:custGeom>
              <a:avLst/>
              <a:gdLst/>
              <a:ahLst/>
              <a:cxnLst/>
              <a:rect l="l" t="t" r="r" b="b"/>
              <a:pathLst>
                <a:path w="6448425" h="1282064">
                  <a:moveTo>
                    <a:pt x="6448044" y="213613"/>
                  </a:moveTo>
                  <a:lnTo>
                    <a:pt x="6448044" y="1068070"/>
                  </a:lnTo>
                  <a:lnTo>
                    <a:pt x="6442402" y="1117052"/>
                  </a:lnTo>
                  <a:lnTo>
                    <a:pt x="6426333" y="1162015"/>
                  </a:lnTo>
                  <a:lnTo>
                    <a:pt x="6401117" y="1201677"/>
                  </a:lnTo>
                  <a:lnTo>
                    <a:pt x="6368037" y="1234757"/>
                  </a:lnTo>
                  <a:lnTo>
                    <a:pt x="6328375" y="1259973"/>
                  </a:lnTo>
                  <a:lnTo>
                    <a:pt x="6283412" y="1276042"/>
                  </a:lnTo>
                  <a:lnTo>
                    <a:pt x="6234430" y="1281683"/>
                  </a:lnTo>
                  <a:lnTo>
                    <a:pt x="0" y="1281683"/>
                  </a:lnTo>
                  <a:lnTo>
                    <a:pt x="0" y="0"/>
                  </a:lnTo>
                  <a:lnTo>
                    <a:pt x="6234430" y="0"/>
                  </a:lnTo>
                  <a:lnTo>
                    <a:pt x="6283412" y="5641"/>
                  </a:lnTo>
                  <a:lnTo>
                    <a:pt x="6328375" y="21710"/>
                  </a:lnTo>
                  <a:lnTo>
                    <a:pt x="6368037" y="46926"/>
                  </a:lnTo>
                  <a:lnTo>
                    <a:pt x="6401117" y="80006"/>
                  </a:lnTo>
                  <a:lnTo>
                    <a:pt x="6426333" y="119668"/>
                  </a:lnTo>
                  <a:lnTo>
                    <a:pt x="6442402" y="164631"/>
                  </a:lnTo>
                  <a:lnTo>
                    <a:pt x="6448044" y="213613"/>
                  </a:lnTo>
                  <a:close/>
                </a:path>
              </a:pathLst>
            </a:custGeom>
            <a:ln w="12700">
              <a:solidFill>
                <a:srgbClr val="CFD4EA"/>
              </a:solidFill>
            </a:ln>
          </p:spPr>
          <p:txBody>
            <a:bodyPr wrap="square" lIns="0" tIns="0" rIns="0" bIns="0" rtlCol="0"/>
            <a:lstStyle/>
            <a:p>
              <a:endParaRPr/>
            </a:p>
          </p:txBody>
        </p:sp>
      </p:grpSp>
      <p:sp>
        <p:nvSpPr>
          <p:cNvPr id="15" name="object 15"/>
          <p:cNvSpPr txBox="1"/>
          <p:nvPr/>
        </p:nvSpPr>
        <p:spPr>
          <a:xfrm>
            <a:off x="4159758" y="3566617"/>
            <a:ext cx="971550" cy="300355"/>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800" spc="-10" dirty="0">
                <a:latin typeface="Calibri"/>
                <a:cs typeface="Calibri"/>
              </a:rPr>
              <a:t>Samples</a:t>
            </a:r>
            <a:endParaRPr sz="1800">
              <a:latin typeface="Calibri"/>
              <a:cs typeface="Calibri"/>
            </a:endParaRPr>
          </a:p>
        </p:txBody>
      </p:sp>
      <p:grpSp>
        <p:nvGrpSpPr>
          <p:cNvPr id="16" name="object 16"/>
          <p:cNvGrpSpPr/>
          <p:nvPr/>
        </p:nvGrpSpPr>
        <p:grpSpPr>
          <a:xfrm>
            <a:off x="1299717" y="3655821"/>
            <a:ext cx="2631440" cy="831215"/>
            <a:chOff x="1299717" y="3655821"/>
            <a:chExt cx="2631440" cy="831215"/>
          </a:xfrm>
          <a:solidFill>
            <a:srgbClr val="92D050"/>
          </a:solidFill>
        </p:grpSpPr>
        <p:sp>
          <p:nvSpPr>
            <p:cNvPr id="17" name="object 17"/>
            <p:cNvSpPr/>
            <p:nvPr/>
          </p:nvSpPr>
          <p:spPr>
            <a:xfrm>
              <a:off x="1306067" y="3662171"/>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7"/>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7"/>
                  </a:lnTo>
                  <a:lnTo>
                    <a:pt x="2611276" y="93293"/>
                  </a:lnTo>
                  <a:lnTo>
                    <a:pt x="2591909" y="55851"/>
                  </a:lnTo>
                  <a:lnTo>
                    <a:pt x="2562380" y="26322"/>
                  </a:lnTo>
                  <a:lnTo>
                    <a:pt x="2524938" y="6955"/>
                  </a:lnTo>
                  <a:lnTo>
                    <a:pt x="2481834" y="0"/>
                  </a:lnTo>
                  <a:close/>
                </a:path>
              </a:pathLst>
            </a:custGeom>
            <a:grpFill/>
          </p:spPr>
          <p:txBody>
            <a:bodyPr wrap="square" lIns="0" tIns="0" rIns="0" bIns="0" rtlCol="0"/>
            <a:lstStyle/>
            <a:p>
              <a:endParaRPr/>
            </a:p>
          </p:txBody>
        </p:sp>
        <p:sp>
          <p:nvSpPr>
            <p:cNvPr id="18" name="object 18"/>
            <p:cNvSpPr/>
            <p:nvPr/>
          </p:nvSpPr>
          <p:spPr>
            <a:xfrm>
              <a:off x="1306067" y="3662171"/>
              <a:ext cx="2618740" cy="818515"/>
            </a:xfrm>
            <a:custGeom>
              <a:avLst/>
              <a:gdLst/>
              <a:ahLst/>
              <a:cxnLst/>
              <a:rect l="l" t="t" r="r" b="b"/>
              <a:pathLst>
                <a:path w="2618740" h="818514">
                  <a:moveTo>
                    <a:pt x="0" y="136397"/>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7"/>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7"/>
                  </a:lnTo>
                  <a:close/>
                </a:path>
              </a:pathLst>
            </a:custGeom>
            <a:grpFill/>
            <a:ln w="12700">
              <a:solidFill>
                <a:srgbClr val="FFFFFF"/>
              </a:solidFill>
            </a:ln>
          </p:spPr>
          <p:txBody>
            <a:bodyPr wrap="square" lIns="0" tIns="0" rIns="0" bIns="0" rtlCol="0"/>
            <a:lstStyle/>
            <a:p>
              <a:endParaRPr/>
            </a:p>
          </p:txBody>
        </p:sp>
      </p:grpSp>
      <p:sp>
        <p:nvSpPr>
          <p:cNvPr id="19" name="object 19"/>
          <p:cNvSpPr txBox="1"/>
          <p:nvPr/>
        </p:nvSpPr>
        <p:spPr>
          <a:xfrm>
            <a:off x="1425066" y="3716528"/>
            <a:ext cx="2376170" cy="633730"/>
          </a:xfrm>
          <a:prstGeom prst="rect">
            <a:avLst/>
          </a:prstGeom>
          <a:solidFill>
            <a:schemeClr val="accent3"/>
          </a:solidFill>
        </p:spPr>
        <p:txBody>
          <a:bodyPr vert="horz" wrap="square" lIns="0" tIns="48894" rIns="0" bIns="0" rtlCol="0">
            <a:spAutoFit/>
          </a:bodyPr>
          <a:lstStyle/>
          <a:p>
            <a:pPr marL="12700" marR="5080" indent="63500">
              <a:lnSpc>
                <a:spcPts val="2270"/>
              </a:lnSpc>
              <a:spcBef>
                <a:spcPts val="384"/>
              </a:spcBef>
            </a:pPr>
            <a:r>
              <a:rPr sz="2100" spc="-40" dirty="0">
                <a:solidFill>
                  <a:srgbClr val="FFFFFF"/>
                </a:solidFill>
                <a:latin typeface="Microsoft Sans Serif"/>
                <a:cs typeface="Microsoft Sans Serif"/>
              </a:rPr>
              <a:t>Interactive</a:t>
            </a:r>
            <a:r>
              <a:rPr sz="2100" spc="-55" dirty="0">
                <a:solidFill>
                  <a:srgbClr val="FFFFFF"/>
                </a:solidFill>
                <a:latin typeface="Microsoft Sans Serif"/>
                <a:cs typeface="Microsoft Sans Serif"/>
              </a:rPr>
              <a:t> </a:t>
            </a:r>
            <a:r>
              <a:rPr sz="2100" spc="-10" dirty="0">
                <a:solidFill>
                  <a:srgbClr val="FFFFFF"/>
                </a:solidFill>
                <a:latin typeface="Microsoft Sans Serif"/>
                <a:cs typeface="Microsoft Sans Serif"/>
              </a:rPr>
              <a:t>analytics </a:t>
            </a:r>
            <a:r>
              <a:rPr sz="2100" dirty="0">
                <a:solidFill>
                  <a:srgbClr val="FFFFFF"/>
                </a:solidFill>
                <a:latin typeface="Microsoft Sans Serif"/>
                <a:cs typeface="Microsoft Sans Serif"/>
              </a:rPr>
              <a:t>demo</a:t>
            </a:r>
            <a:r>
              <a:rPr sz="2100" spc="-55" dirty="0">
                <a:solidFill>
                  <a:srgbClr val="FFFFFF"/>
                </a:solidFill>
                <a:latin typeface="Microsoft Sans Serif"/>
                <a:cs typeface="Microsoft Sans Serif"/>
              </a:rPr>
              <a:t> </a:t>
            </a:r>
            <a:r>
              <a:rPr sz="2100" dirty="0">
                <a:solidFill>
                  <a:srgbClr val="FFFFFF"/>
                </a:solidFill>
                <a:latin typeface="Microsoft Sans Serif"/>
                <a:cs typeface="Microsoft Sans Serif"/>
              </a:rPr>
              <a:t>in</a:t>
            </a:r>
            <a:r>
              <a:rPr sz="2100" spc="-45" dirty="0">
                <a:solidFill>
                  <a:srgbClr val="FFFFFF"/>
                </a:solidFill>
                <a:latin typeface="Microsoft Sans Serif"/>
                <a:cs typeface="Microsoft Sans Serif"/>
              </a:rPr>
              <a:t> </a:t>
            </a:r>
            <a:r>
              <a:rPr sz="2100" spc="-75" dirty="0">
                <a:solidFill>
                  <a:srgbClr val="FFFFFF"/>
                </a:solidFill>
                <a:latin typeface="Microsoft Sans Serif"/>
                <a:cs typeface="Microsoft Sans Serif"/>
              </a:rPr>
              <a:t>screenshots</a:t>
            </a:r>
            <a:endParaRPr sz="2100" dirty="0">
              <a:latin typeface="Microsoft Sans Serif"/>
              <a:cs typeface="Microsoft Sans Serif"/>
            </a:endParaRPr>
          </a:p>
        </p:txBody>
      </p:sp>
      <p:grpSp>
        <p:nvGrpSpPr>
          <p:cNvPr id="20" name="object 20"/>
          <p:cNvGrpSpPr/>
          <p:nvPr/>
        </p:nvGrpSpPr>
        <p:grpSpPr>
          <a:xfrm>
            <a:off x="3917950" y="4786629"/>
            <a:ext cx="6461125" cy="1294765"/>
            <a:chOff x="3917950" y="4786629"/>
            <a:chExt cx="6461125" cy="1294765"/>
          </a:xfrm>
        </p:grpSpPr>
        <p:sp>
          <p:nvSpPr>
            <p:cNvPr id="21" name="object 21"/>
            <p:cNvSpPr/>
            <p:nvPr/>
          </p:nvSpPr>
          <p:spPr>
            <a:xfrm>
              <a:off x="3924300" y="4792979"/>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1"/>
                  </a:lnTo>
                  <a:lnTo>
                    <a:pt x="6368037" y="1234753"/>
                  </a:lnTo>
                  <a:lnTo>
                    <a:pt x="6401117" y="1201672"/>
                  </a:lnTo>
                  <a:lnTo>
                    <a:pt x="6426333" y="1162009"/>
                  </a:lnTo>
                  <a:lnTo>
                    <a:pt x="6442402" y="1117048"/>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p:spPr>
          <p:txBody>
            <a:bodyPr wrap="square" lIns="0" tIns="0" rIns="0" bIns="0" rtlCol="0"/>
            <a:lstStyle/>
            <a:p>
              <a:endParaRPr/>
            </a:p>
          </p:txBody>
        </p:sp>
        <p:sp>
          <p:nvSpPr>
            <p:cNvPr id="22" name="object 22"/>
            <p:cNvSpPr/>
            <p:nvPr/>
          </p:nvSpPr>
          <p:spPr>
            <a:xfrm>
              <a:off x="3924300" y="4792979"/>
              <a:ext cx="6448425" cy="1282065"/>
            </a:xfrm>
            <a:custGeom>
              <a:avLst/>
              <a:gdLst/>
              <a:ahLst/>
              <a:cxnLst/>
              <a:rect l="l" t="t" r="r" b="b"/>
              <a:pathLst>
                <a:path w="6448425" h="1282064">
                  <a:moveTo>
                    <a:pt x="6448044" y="213614"/>
                  </a:moveTo>
                  <a:lnTo>
                    <a:pt x="6448044" y="1068070"/>
                  </a:lnTo>
                  <a:lnTo>
                    <a:pt x="6442402" y="1117048"/>
                  </a:lnTo>
                  <a:lnTo>
                    <a:pt x="6426333" y="1162009"/>
                  </a:lnTo>
                  <a:lnTo>
                    <a:pt x="6401117" y="1201672"/>
                  </a:lnTo>
                  <a:lnTo>
                    <a:pt x="6368037" y="1234753"/>
                  </a:lnTo>
                  <a:lnTo>
                    <a:pt x="6328375" y="1259971"/>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rgbClr val="CFD4EA"/>
              </a:solidFill>
            </a:ln>
          </p:spPr>
          <p:txBody>
            <a:bodyPr wrap="square" lIns="0" tIns="0" rIns="0" bIns="0" rtlCol="0"/>
            <a:lstStyle/>
            <a:p>
              <a:endParaRPr/>
            </a:p>
          </p:txBody>
        </p:sp>
      </p:grpSp>
      <p:sp>
        <p:nvSpPr>
          <p:cNvPr id="23" name="object 23"/>
          <p:cNvSpPr txBox="1"/>
          <p:nvPr/>
        </p:nvSpPr>
        <p:spPr>
          <a:xfrm>
            <a:off x="4159758" y="4929885"/>
            <a:ext cx="971550" cy="299720"/>
          </a:xfrm>
          <a:prstGeom prst="rect">
            <a:avLst/>
          </a:prstGeom>
        </p:spPr>
        <p:txBody>
          <a:bodyPr vert="horz" wrap="square" lIns="0" tIns="12700" rIns="0" bIns="0" rtlCol="0">
            <a:spAutoFit/>
          </a:bodyPr>
          <a:lstStyle/>
          <a:p>
            <a:pPr marL="184785" indent="-172085">
              <a:lnSpc>
                <a:spcPct val="100000"/>
              </a:lnSpc>
              <a:spcBef>
                <a:spcPts val="100"/>
              </a:spcBef>
              <a:buChar char="•"/>
              <a:tabLst>
                <a:tab pos="184785" algn="l"/>
              </a:tabLst>
            </a:pPr>
            <a:r>
              <a:rPr sz="1800" spc="-10" dirty="0">
                <a:latin typeface="Calibri"/>
                <a:cs typeface="Calibri"/>
              </a:rPr>
              <a:t>Samples</a:t>
            </a:r>
            <a:endParaRPr sz="1800">
              <a:latin typeface="Calibri"/>
              <a:cs typeface="Calibri"/>
            </a:endParaRPr>
          </a:p>
        </p:txBody>
      </p:sp>
      <p:grpSp>
        <p:nvGrpSpPr>
          <p:cNvPr id="24" name="object 24"/>
          <p:cNvGrpSpPr/>
          <p:nvPr/>
        </p:nvGrpSpPr>
        <p:grpSpPr>
          <a:xfrm>
            <a:off x="1292860" y="5055616"/>
            <a:ext cx="2631440" cy="831215"/>
            <a:chOff x="1299717" y="5018278"/>
            <a:chExt cx="2631440" cy="831215"/>
          </a:xfrm>
          <a:solidFill>
            <a:srgbClr val="92D050"/>
          </a:solidFill>
        </p:grpSpPr>
        <p:sp>
          <p:nvSpPr>
            <p:cNvPr id="25" name="object 25"/>
            <p:cNvSpPr/>
            <p:nvPr/>
          </p:nvSpPr>
          <p:spPr>
            <a:xfrm>
              <a:off x="1306067" y="5024628"/>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90"/>
                  </a:lnTo>
                  <a:lnTo>
                    <a:pt x="6955" y="725099"/>
                  </a:lnTo>
                  <a:lnTo>
                    <a:pt x="26322" y="762541"/>
                  </a:lnTo>
                  <a:lnTo>
                    <a:pt x="55851" y="792069"/>
                  </a:lnTo>
                  <a:lnTo>
                    <a:pt x="93293" y="811433"/>
                  </a:lnTo>
                  <a:lnTo>
                    <a:pt x="136397" y="818388"/>
                  </a:lnTo>
                  <a:lnTo>
                    <a:pt x="2481834" y="818388"/>
                  </a:lnTo>
                  <a:lnTo>
                    <a:pt x="2524938" y="811433"/>
                  </a:lnTo>
                  <a:lnTo>
                    <a:pt x="2562380" y="792069"/>
                  </a:lnTo>
                  <a:lnTo>
                    <a:pt x="2591909" y="762541"/>
                  </a:lnTo>
                  <a:lnTo>
                    <a:pt x="2611276" y="725099"/>
                  </a:lnTo>
                  <a:lnTo>
                    <a:pt x="2618232" y="681990"/>
                  </a:lnTo>
                  <a:lnTo>
                    <a:pt x="2618232" y="136398"/>
                  </a:lnTo>
                  <a:lnTo>
                    <a:pt x="2611276" y="93293"/>
                  </a:lnTo>
                  <a:lnTo>
                    <a:pt x="2591909" y="55851"/>
                  </a:lnTo>
                  <a:lnTo>
                    <a:pt x="2562380" y="26322"/>
                  </a:lnTo>
                  <a:lnTo>
                    <a:pt x="2524938" y="6955"/>
                  </a:lnTo>
                  <a:lnTo>
                    <a:pt x="2481834" y="0"/>
                  </a:lnTo>
                  <a:close/>
                </a:path>
              </a:pathLst>
            </a:custGeom>
            <a:grpFill/>
          </p:spPr>
          <p:txBody>
            <a:bodyPr wrap="square" lIns="0" tIns="0" rIns="0" bIns="0" rtlCol="0"/>
            <a:lstStyle/>
            <a:p>
              <a:endParaRPr/>
            </a:p>
          </p:txBody>
        </p:sp>
        <p:sp>
          <p:nvSpPr>
            <p:cNvPr id="26" name="object 26"/>
            <p:cNvSpPr/>
            <p:nvPr/>
          </p:nvSpPr>
          <p:spPr>
            <a:xfrm>
              <a:off x="1306067" y="5024628"/>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90"/>
                  </a:lnTo>
                  <a:lnTo>
                    <a:pt x="2611276" y="725099"/>
                  </a:lnTo>
                  <a:lnTo>
                    <a:pt x="2591909" y="762541"/>
                  </a:lnTo>
                  <a:lnTo>
                    <a:pt x="2562380" y="792069"/>
                  </a:lnTo>
                  <a:lnTo>
                    <a:pt x="2524938" y="811433"/>
                  </a:lnTo>
                  <a:lnTo>
                    <a:pt x="2481834" y="818388"/>
                  </a:lnTo>
                  <a:lnTo>
                    <a:pt x="136397" y="818388"/>
                  </a:lnTo>
                  <a:lnTo>
                    <a:pt x="93293" y="811433"/>
                  </a:lnTo>
                  <a:lnTo>
                    <a:pt x="55851" y="792069"/>
                  </a:lnTo>
                  <a:lnTo>
                    <a:pt x="26322" y="762541"/>
                  </a:lnTo>
                  <a:lnTo>
                    <a:pt x="6955" y="725099"/>
                  </a:lnTo>
                  <a:lnTo>
                    <a:pt x="0" y="681990"/>
                  </a:lnTo>
                  <a:lnTo>
                    <a:pt x="0" y="136398"/>
                  </a:lnTo>
                  <a:close/>
                </a:path>
              </a:pathLst>
            </a:custGeom>
            <a:grpFill/>
            <a:ln w="12700">
              <a:solidFill>
                <a:srgbClr val="FFFFFF"/>
              </a:solidFill>
            </a:ln>
          </p:spPr>
          <p:txBody>
            <a:bodyPr wrap="square" lIns="0" tIns="0" rIns="0" bIns="0" rtlCol="0"/>
            <a:lstStyle/>
            <a:p>
              <a:endParaRPr/>
            </a:p>
          </p:txBody>
        </p:sp>
      </p:grpSp>
      <p:sp>
        <p:nvSpPr>
          <p:cNvPr id="27" name="object 27"/>
          <p:cNvSpPr txBox="1"/>
          <p:nvPr/>
        </p:nvSpPr>
        <p:spPr>
          <a:xfrm>
            <a:off x="1559178" y="5079238"/>
            <a:ext cx="2108835" cy="633730"/>
          </a:xfrm>
          <a:prstGeom prst="rect">
            <a:avLst/>
          </a:prstGeom>
        </p:spPr>
        <p:txBody>
          <a:bodyPr vert="horz" wrap="square" lIns="0" tIns="12700" rIns="0" bIns="0" rtlCol="0">
            <a:spAutoFit/>
          </a:bodyPr>
          <a:lstStyle/>
          <a:p>
            <a:pPr algn="ctr">
              <a:lnSpc>
                <a:spcPts val="2395"/>
              </a:lnSpc>
              <a:spcBef>
                <a:spcPts val="100"/>
              </a:spcBef>
            </a:pPr>
            <a:r>
              <a:rPr sz="2100" spc="-35" dirty="0">
                <a:solidFill>
                  <a:srgbClr val="FFFFFF"/>
                </a:solidFill>
                <a:latin typeface="Microsoft Sans Serif"/>
                <a:cs typeface="Microsoft Sans Serif"/>
              </a:rPr>
              <a:t>Predictive</a:t>
            </a:r>
            <a:r>
              <a:rPr sz="2100" spc="-80" dirty="0">
                <a:solidFill>
                  <a:srgbClr val="FFFFFF"/>
                </a:solidFill>
                <a:latin typeface="Microsoft Sans Serif"/>
                <a:cs typeface="Microsoft Sans Serif"/>
              </a:rPr>
              <a:t> </a:t>
            </a:r>
            <a:r>
              <a:rPr sz="2100" spc="-55" dirty="0">
                <a:solidFill>
                  <a:srgbClr val="FFFFFF"/>
                </a:solidFill>
                <a:latin typeface="Microsoft Sans Serif"/>
                <a:cs typeface="Microsoft Sans Serif"/>
              </a:rPr>
              <a:t>analysis</a:t>
            </a:r>
            <a:endParaRPr sz="2100">
              <a:latin typeface="Microsoft Sans Serif"/>
              <a:cs typeface="Microsoft Sans Serif"/>
            </a:endParaRPr>
          </a:p>
          <a:p>
            <a:pPr marL="635" algn="ctr">
              <a:lnSpc>
                <a:spcPts val="2395"/>
              </a:lnSpc>
            </a:pPr>
            <a:r>
              <a:rPr sz="2100" spc="-10"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28" name="object 28"/>
          <p:cNvGrpSpPr/>
          <p:nvPr/>
        </p:nvGrpSpPr>
        <p:grpSpPr>
          <a:xfrm>
            <a:off x="5458967" y="2112264"/>
            <a:ext cx="4593590" cy="1193800"/>
            <a:chOff x="5458967" y="2112264"/>
            <a:chExt cx="4593590" cy="1193800"/>
          </a:xfrm>
        </p:grpSpPr>
        <p:pic>
          <p:nvPicPr>
            <p:cNvPr id="29" name="object 29"/>
            <p:cNvPicPr/>
            <p:nvPr/>
          </p:nvPicPr>
          <p:blipFill>
            <a:blip r:embed="rId2" cstate="print"/>
            <a:stretch>
              <a:fillRect/>
            </a:stretch>
          </p:blipFill>
          <p:spPr>
            <a:xfrm>
              <a:off x="5458967" y="2112264"/>
              <a:ext cx="3334512" cy="1193291"/>
            </a:xfrm>
            <a:prstGeom prst="rect">
              <a:avLst/>
            </a:prstGeom>
          </p:spPr>
        </p:pic>
        <p:pic>
          <p:nvPicPr>
            <p:cNvPr id="30" name="object 30"/>
            <p:cNvPicPr/>
            <p:nvPr/>
          </p:nvPicPr>
          <p:blipFill>
            <a:blip r:embed="rId3" cstate="print"/>
            <a:stretch>
              <a:fillRect/>
            </a:stretch>
          </p:blipFill>
          <p:spPr>
            <a:xfrm>
              <a:off x="8433816" y="2148840"/>
              <a:ext cx="1618487" cy="1075943"/>
            </a:xfrm>
            <a:prstGeom prst="rect">
              <a:avLst/>
            </a:prstGeom>
          </p:spPr>
        </p:pic>
      </p:grpSp>
      <p:grpSp>
        <p:nvGrpSpPr>
          <p:cNvPr id="31" name="object 31"/>
          <p:cNvGrpSpPr/>
          <p:nvPr/>
        </p:nvGrpSpPr>
        <p:grpSpPr>
          <a:xfrm>
            <a:off x="5682996" y="3439667"/>
            <a:ext cx="4264660" cy="1286510"/>
            <a:chOff x="5682996" y="3439667"/>
            <a:chExt cx="4264660" cy="1286510"/>
          </a:xfrm>
        </p:grpSpPr>
        <p:pic>
          <p:nvPicPr>
            <p:cNvPr id="32" name="object 32"/>
            <p:cNvPicPr/>
            <p:nvPr/>
          </p:nvPicPr>
          <p:blipFill>
            <a:blip r:embed="rId4" cstate="print"/>
            <a:stretch>
              <a:fillRect/>
            </a:stretch>
          </p:blipFill>
          <p:spPr>
            <a:xfrm>
              <a:off x="5682996" y="3439667"/>
              <a:ext cx="1371600" cy="1226819"/>
            </a:xfrm>
            <a:prstGeom prst="rect">
              <a:avLst/>
            </a:prstGeom>
          </p:spPr>
        </p:pic>
        <p:pic>
          <p:nvPicPr>
            <p:cNvPr id="33" name="object 33"/>
            <p:cNvPicPr/>
            <p:nvPr/>
          </p:nvPicPr>
          <p:blipFill>
            <a:blip r:embed="rId5" cstate="print"/>
            <a:stretch>
              <a:fillRect/>
            </a:stretch>
          </p:blipFill>
          <p:spPr>
            <a:xfrm>
              <a:off x="7604760" y="3488435"/>
              <a:ext cx="2342388" cy="1237488"/>
            </a:xfrm>
            <a:prstGeom prst="rect">
              <a:avLst/>
            </a:prstGeom>
          </p:spPr>
        </p:pic>
      </p:grpSp>
      <p:pic>
        <p:nvPicPr>
          <p:cNvPr id="34" name="object 34"/>
          <p:cNvPicPr/>
          <p:nvPr/>
        </p:nvPicPr>
        <p:blipFill>
          <a:blip r:embed="rId6" cstate="print"/>
          <a:stretch>
            <a:fillRect/>
          </a:stretch>
        </p:blipFill>
        <p:spPr>
          <a:xfrm>
            <a:off x="5509259" y="4808220"/>
            <a:ext cx="2095499" cy="1217675"/>
          </a:xfrm>
          <a:prstGeom prst="rect">
            <a:avLst/>
          </a:prstGeom>
        </p:spPr>
      </p:pic>
      <p:sp>
        <p:nvSpPr>
          <p:cNvPr id="35" name="object 35"/>
          <p:cNvSpPr txBox="1"/>
          <p:nvPr/>
        </p:nvSpPr>
        <p:spPr>
          <a:xfrm>
            <a:off x="11109706" y="6104028"/>
            <a:ext cx="269240"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17</a:t>
            </a:r>
            <a:endParaRPr sz="1600">
              <a:latin typeface="Microsoft Sans Serif"/>
              <a:cs typeface="Microsoft Sans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4492752"/>
            <a:ext cx="9904730" cy="1572895"/>
          </a:xfrm>
          <a:prstGeom prst="rect">
            <a:avLst/>
          </a:prstGeom>
          <a:ln w="12700">
            <a:solidFill>
              <a:srgbClr val="44536A"/>
            </a:solidFill>
          </a:ln>
        </p:spPr>
        <p:txBody>
          <a:bodyPr vert="horz" wrap="square" lIns="0" tIns="29845" rIns="0" bIns="0" rtlCol="0">
            <a:spAutoFit/>
          </a:bodyPr>
          <a:lstStyle/>
          <a:p>
            <a:pPr marL="320675" indent="-229235">
              <a:lnSpc>
                <a:spcPct val="100000"/>
              </a:lnSpc>
              <a:spcBef>
                <a:spcPts val="235"/>
              </a:spcBef>
              <a:buFont typeface="Arial"/>
              <a:buChar char="•"/>
              <a:tabLst>
                <a:tab pos="320675" algn="l"/>
              </a:tabLst>
            </a:pPr>
            <a:r>
              <a:rPr sz="2200" spc="-145" dirty="0">
                <a:solidFill>
                  <a:srgbClr val="292929"/>
                </a:solidFill>
                <a:latin typeface="Microsoft Sans Serif"/>
                <a:cs typeface="Microsoft Sans Serif"/>
              </a:rPr>
              <a:t>Success</a:t>
            </a:r>
            <a:r>
              <a:rPr sz="2200" spc="-5" dirty="0">
                <a:solidFill>
                  <a:srgbClr val="292929"/>
                </a:solidFill>
                <a:latin typeface="Microsoft Sans Serif"/>
                <a:cs typeface="Microsoft Sans Serif"/>
              </a:rPr>
              <a:t> </a:t>
            </a:r>
            <a:r>
              <a:rPr sz="2200" spc="-30" dirty="0">
                <a:solidFill>
                  <a:srgbClr val="292929"/>
                </a:solidFill>
                <a:latin typeface="Microsoft Sans Serif"/>
                <a:cs typeface="Microsoft Sans Serif"/>
              </a:rPr>
              <a:t>rates</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(Class=1)</a:t>
            </a:r>
            <a:r>
              <a:rPr sz="2200" spc="-20" dirty="0">
                <a:solidFill>
                  <a:srgbClr val="292929"/>
                </a:solidFill>
                <a:latin typeface="Microsoft Sans Serif"/>
                <a:cs typeface="Microsoft Sans Serif"/>
              </a:rPr>
              <a:t> </a:t>
            </a:r>
            <a:r>
              <a:rPr sz="2200" spc="-90" dirty="0">
                <a:solidFill>
                  <a:srgbClr val="292929"/>
                </a:solidFill>
                <a:latin typeface="Microsoft Sans Serif"/>
                <a:cs typeface="Microsoft Sans Serif"/>
              </a:rPr>
              <a:t>increases</a:t>
            </a:r>
            <a:r>
              <a:rPr sz="2200" spc="-25" dirty="0">
                <a:solidFill>
                  <a:srgbClr val="292929"/>
                </a:solidFill>
                <a:latin typeface="Microsoft Sans Serif"/>
                <a:cs typeface="Microsoft Sans Serif"/>
              </a:rPr>
              <a:t> </a:t>
            </a:r>
            <a:r>
              <a:rPr sz="2200" spc="-90" dirty="0">
                <a:solidFill>
                  <a:srgbClr val="292929"/>
                </a:solidFill>
                <a:latin typeface="Microsoft Sans Serif"/>
                <a:cs typeface="Microsoft Sans Serif"/>
              </a:rPr>
              <a:t>as</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25" dirty="0">
                <a:solidFill>
                  <a:srgbClr val="292929"/>
                </a:solidFill>
                <a:latin typeface="Microsoft Sans Serif"/>
                <a:cs typeface="Microsoft Sans Serif"/>
              </a:rPr>
              <a:t> </a:t>
            </a:r>
            <a:r>
              <a:rPr sz="2200" spc="-45" dirty="0">
                <a:solidFill>
                  <a:srgbClr val="292929"/>
                </a:solidFill>
                <a:latin typeface="Microsoft Sans Serif"/>
                <a:cs typeface="Microsoft Sans Serif"/>
              </a:rPr>
              <a:t>number</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of</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flights</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increase</a:t>
            </a:r>
            <a:endParaRPr sz="2200">
              <a:latin typeface="Microsoft Sans Serif"/>
              <a:cs typeface="Microsoft Sans Serif"/>
            </a:endParaRPr>
          </a:p>
          <a:p>
            <a:pPr marL="320675" indent="-229235">
              <a:lnSpc>
                <a:spcPct val="100000"/>
              </a:lnSpc>
              <a:spcBef>
                <a:spcPts val="1405"/>
              </a:spcBef>
              <a:buFont typeface="Arial"/>
              <a:buChar char="•"/>
              <a:tabLst>
                <a:tab pos="320675" algn="l"/>
              </a:tabLst>
            </a:pPr>
            <a:r>
              <a:rPr sz="2200" dirty="0">
                <a:solidFill>
                  <a:srgbClr val="292929"/>
                </a:solidFill>
                <a:latin typeface="Microsoft Sans Serif"/>
                <a:cs typeface="Microsoft Sans Serif"/>
              </a:rPr>
              <a:t>For</a:t>
            </a:r>
            <a:r>
              <a:rPr sz="2200" spc="-150" dirty="0">
                <a:solidFill>
                  <a:srgbClr val="292929"/>
                </a:solidFill>
                <a:latin typeface="Microsoft Sans Serif"/>
                <a:cs typeface="Microsoft Sans Serif"/>
              </a:rPr>
              <a:t> </a:t>
            </a:r>
            <a:r>
              <a:rPr sz="2200" spc="-60" dirty="0">
                <a:solidFill>
                  <a:srgbClr val="292929"/>
                </a:solidFill>
                <a:latin typeface="Microsoft Sans Serif"/>
                <a:cs typeface="Microsoft Sans Serif"/>
              </a:rPr>
              <a:t>launch</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site</a:t>
            </a:r>
            <a:r>
              <a:rPr sz="2200" spc="-20" dirty="0">
                <a:solidFill>
                  <a:srgbClr val="292929"/>
                </a:solidFill>
                <a:latin typeface="Microsoft Sans Serif"/>
                <a:cs typeface="Microsoft Sans Serif"/>
              </a:rPr>
              <a:t> </a:t>
            </a:r>
            <a:r>
              <a:rPr sz="2200" spc="-195" dirty="0">
                <a:solidFill>
                  <a:srgbClr val="292929"/>
                </a:solidFill>
                <a:latin typeface="Microsoft Sans Serif"/>
                <a:cs typeface="Microsoft Sans Serif"/>
              </a:rPr>
              <a:t>‘KSC</a:t>
            </a:r>
            <a:r>
              <a:rPr sz="2200" spc="45" dirty="0">
                <a:solidFill>
                  <a:srgbClr val="292929"/>
                </a:solidFill>
                <a:latin typeface="Microsoft Sans Serif"/>
                <a:cs typeface="Microsoft Sans Serif"/>
              </a:rPr>
              <a:t> </a:t>
            </a:r>
            <a:r>
              <a:rPr sz="2200" spc="-195" dirty="0">
                <a:solidFill>
                  <a:srgbClr val="292929"/>
                </a:solidFill>
                <a:latin typeface="Microsoft Sans Serif"/>
                <a:cs typeface="Microsoft Sans Serif"/>
              </a:rPr>
              <a:t>LC</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39A’,</a:t>
            </a:r>
            <a:r>
              <a:rPr sz="2200" spc="-40" dirty="0">
                <a:solidFill>
                  <a:srgbClr val="292929"/>
                </a:solidFill>
                <a:latin typeface="Microsoft Sans Serif"/>
                <a:cs typeface="Microsoft Sans Serif"/>
              </a:rPr>
              <a:t> </a:t>
            </a:r>
            <a:r>
              <a:rPr sz="2200" spc="55" dirty="0">
                <a:solidFill>
                  <a:srgbClr val="292929"/>
                </a:solidFill>
                <a:latin typeface="Microsoft Sans Serif"/>
                <a:cs typeface="Microsoft Sans Serif"/>
              </a:rPr>
              <a:t>it</a:t>
            </a:r>
            <a:r>
              <a:rPr sz="2200" spc="-20" dirty="0">
                <a:solidFill>
                  <a:srgbClr val="292929"/>
                </a:solidFill>
                <a:latin typeface="Microsoft Sans Serif"/>
                <a:cs typeface="Microsoft Sans Serif"/>
              </a:rPr>
              <a:t> </a:t>
            </a:r>
            <a:r>
              <a:rPr sz="2200" spc="-40" dirty="0">
                <a:solidFill>
                  <a:srgbClr val="292929"/>
                </a:solidFill>
                <a:latin typeface="Microsoft Sans Serif"/>
                <a:cs typeface="Microsoft Sans Serif"/>
              </a:rPr>
              <a:t>takes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at</a:t>
            </a:r>
            <a:r>
              <a:rPr sz="2200" spc="-20" dirty="0">
                <a:solidFill>
                  <a:srgbClr val="292929"/>
                </a:solidFill>
                <a:latin typeface="Microsoft Sans Serif"/>
                <a:cs typeface="Microsoft Sans Serif"/>
              </a:rPr>
              <a:t> </a:t>
            </a:r>
            <a:r>
              <a:rPr sz="2200" spc="-40" dirty="0">
                <a:solidFill>
                  <a:srgbClr val="292929"/>
                </a:solidFill>
                <a:latin typeface="Microsoft Sans Serif"/>
                <a:cs typeface="Microsoft Sans Serif"/>
              </a:rPr>
              <a:t>least</a:t>
            </a:r>
            <a:r>
              <a:rPr sz="2200" spc="-25" dirty="0">
                <a:solidFill>
                  <a:srgbClr val="292929"/>
                </a:solidFill>
                <a:latin typeface="Microsoft Sans Serif"/>
                <a:cs typeface="Microsoft Sans Serif"/>
              </a:rPr>
              <a:t> </a:t>
            </a:r>
            <a:r>
              <a:rPr sz="2200" spc="-20" dirty="0">
                <a:solidFill>
                  <a:srgbClr val="292929"/>
                </a:solidFill>
                <a:latin typeface="Microsoft Sans Serif"/>
                <a:cs typeface="Microsoft Sans Serif"/>
              </a:rPr>
              <a:t>around </a:t>
            </a:r>
            <a:r>
              <a:rPr sz="2200" spc="95" dirty="0">
                <a:solidFill>
                  <a:srgbClr val="292929"/>
                </a:solidFill>
                <a:latin typeface="Microsoft Sans Serif"/>
                <a:cs typeface="Microsoft Sans Serif"/>
              </a:rPr>
              <a:t>25</a:t>
            </a:r>
            <a:r>
              <a:rPr sz="2200" spc="-30" dirty="0">
                <a:solidFill>
                  <a:srgbClr val="292929"/>
                </a:solidFill>
                <a:latin typeface="Microsoft Sans Serif"/>
                <a:cs typeface="Microsoft Sans Serif"/>
              </a:rPr>
              <a:t> </a:t>
            </a:r>
            <a:r>
              <a:rPr sz="2200" spc="-85" dirty="0">
                <a:solidFill>
                  <a:srgbClr val="292929"/>
                </a:solidFill>
                <a:latin typeface="Microsoft Sans Serif"/>
                <a:cs typeface="Microsoft Sans Serif"/>
              </a:rPr>
              <a:t>launches</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before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a</a:t>
            </a:r>
            <a:r>
              <a:rPr sz="2200" spc="-20" dirty="0">
                <a:solidFill>
                  <a:srgbClr val="292929"/>
                </a:solidFill>
                <a:latin typeface="Microsoft Sans Serif"/>
                <a:cs typeface="Microsoft Sans Serif"/>
              </a:rPr>
              <a:t> </a:t>
            </a:r>
            <a:r>
              <a:rPr sz="2200" spc="-10" dirty="0">
                <a:solidFill>
                  <a:srgbClr val="292929"/>
                </a:solidFill>
                <a:latin typeface="Microsoft Sans Serif"/>
                <a:cs typeface="Microsoft Sans Serif"/>
              </a:rPr>
              <a:t>first</a:t>
            </a:r>
            <a:endParaRPr sz="2200">
              <a:latin typeface="Microsoft Sans Serif"/>
              <a:cs typeface="Microsoft Sans Serif"/>
            </a:endParaRPr>
          </a:p>
          <a:p>
            <a:pPr marL="320675">
              <a:lnSpc>
                <a:spcPct val="100000"/>
              </a:lnSpc>
              <a:spcBef>
                <a:spcPts val="5"/>
              </a:spcBef>
            </a:pPr>
            <a:r>
              <a:rPr sz="2200" spc="-95" dirty="0">
                <a:solidFill>
                  <a:srgbClr val="292929"/>
                </a:solidFill>
                <a:latin typeface="Microsoft Sans Serif"/>
                <a:cs typeface="Microsoft Sans Serif"/>
              </a:rPr>
              <a:t>successful</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launch</a:t>
            </a:r>
            <a:endParaRPr sz="2200">
              <a:latin typeface="Microsoft Sans Serif"/>
              <a:cs typeface="Microsoft Sans Serif"/>
            </a:endParaRPr>
          </a:p>
        </p:txBody>
      </p:sp>
      <p:sp>
        <p:nvSpPr>
          <p:cNvPr id="3" name="object 3"/>
          <p:cNvSpPr txBox="1">
            <a:spLocks noGrp="1"/>
          </p:cNvSpPr>
          <p:nvPr>
            <p:ph type="title"/>
          </p:nvPr>
        </p:nvSpPr>
        <p:spPr>
          <a:xfrm>
            <a:off x="848969" y="417652"/>
            <a:ext cx="6026785" cy="589280"/>
          </a:xfrm>
          <a:prstGeom prst="rect">
            <a:avLst/>
          </a:prstGeom>
        </p:spPr>
        <p:txBody>
          <a:bodyPr vert="horz" wrap="square" lIns="0" tIns="12065" rIns="0" bIns="0" rtlCol="0">
            <a:spAutoFit/>
          </a:bodyPr>
          <a:lstStyle/>
          <a:p>
            <a:pPr marL="12700">
              <a:lnSpc>
                <a:spcPct val="100000"/>
              </a:lnSpc>
              <a:spcBef>
                <a:spcPts val="95"/>
              </a:spcBef>
            </a:pPr>
            <a:r>
              <a:rPr dirty="0"/>
              <a:t>Flight</a:t>
            </a:r>
            <a:r>
              <a:rPr spc="-90" dirty="0"/>
              <a:t> Number </a:t>
            </a:r>
            <a:r>
              <a:rPr spc="-100" dirty="0"/>
              <a:t>vs. </a:t>
            </a:r>
            <a:r>
              <a:rPr spc="-120" dirty="0"/>
              <a:t>Launch</a:t>
            </a:r>
            <a:r>
              <a:rPr spc="-90" dirty="0"/>
              <a:t> </a:t>
            </a:r>
            <a:r>
              <a:rPr spc="-75" dirty="0"/>
              <a:t>Site</a:t>
            </a:r>
          </a:p>
        </p:txBody>
      </p:sp>
      <p:pic>
        <p:nvPicPr>
          <p:cNvPr id="4" name="object 4"/>
          <p:cNvPicPr/>
          <p:nvPr/>
        </p:nvPicPr>
        <p:blipFill>
          <a:blip r:embed="rId2" cstate="print"/>
          <a:stretch>
            <a:fillRect/>
          </a:stretch>
        </p:blipFill>
        <p:spPr>
          <a:xfrm>
            <a:off x="2109216" y="1362455"/>
            <a:ext cx="6710172" cy="299313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19</a:t>
            </a:fld>
            <a:endParaRPr spc="4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640" y="1950872"/>
            <a:ext cx="4143960" cy="3106420"/>
          </a:xfrm>
          <a:prstGeom prst="rect">
            <a:avLst/>
          </a:prstGeom>
        </p:spPr>
        <p:txBody>
          <a:bodyPr vert="horz" wrap="square" lIns="0" tIns="191135" rIns="0" bIns="0" rtlCol="0">
            <a:spAutoFit/>
          </a:bodyPr>
          <a:lstStyle/>
          <a:p>
            <a:pPr marL="240665" indent="-227965">
              <a:lnSpc>
                <a:spcPct val="100000"/>
              </a:lnSpc>
              <a:spcBef>
                <a:spcPts val="1505"/>
              </a:spcBef>
              <a:buFont typeface="Arial"/>
              <a:buChar char="•"/>
              <a:tabLst>
                <a:tab pos="240665" algn="l"/>
              </a:tabLst>
            </a:pPr>
            <a:r>
              <a:rPr sz="2200" spc="-85" dirty="0">
                <a:solidFill>
                  <a:srgbClr val="292929"/>
                </a:solidFill>
                <a:latin typeface="Aptos" panose="020B0004020202020204" pitchFamily="34" charset="0"/>
                <a:cs typeface="Microsoft Sans Serif"/>
              </a:rPr>
              <a:t>Executive</a:t>
            </a:r>
            <a:r>
              <a:rPr sz="2200" spc="-10" dirty="0">
                <a:solidFill>
                  <a:srgbClr val="292929"/>
                </a:solidFill>
                <a:latin typeface="Aptos" panose="020B0004020202020204" pitchFamily="34" charset="0"/>
                <a:cs typeface="Microsoft Sans Serif"/>
              </a:rPr>
              <a:t> </a:t>
            </a:r>
            <a:r>
              <a:rPr sz="2200" spc="-110" dirty="0">
                <a:solidFill>
                  <a:srgbClr val="292929"/>
                </a:solidFill>
                <a:latin typeface="Aptos" panose="020B0004020202020204" pitchFamily="34" charset="0"/>
                <a:cs typeface="Microsoft Sans Serif"/>
              </a:rPr>
              <a:t>Summary</a:t>
            </a:r>
            <a:endParaRPr sz="2200" dirty="0">
              <a:latin typeface="Aptos" panose="020B0004020202020204" pitchFamily="34" charset="0"/>
              <a:cs typeface="Microsoft Sans Serif"/>
            </a:endParaRPr>
          </a:p>
          <a:p>
            <a:pPr marL="240665" indent="-227965">
              <a:lnSpc>
                <a:spcPct val="100000"/>
              </a:lnSpc>
              <a:spcBef>
                <a:spcPts val="1405"/>
              </a:spcBef>
              <a:buFont typeface="Arial"/>
              <a:buChar char="•"/>
              <a:tabLst>
                <a:tab pos="240665" algn="l"/>
              </a:tabLst>
            </a:pPr>
            <a:r>
              <a:rPr sz="2200" spc="-10" dirty="0">
                <a:solidFill>
                  <a:srgbClr val="292929"/>
                </a:solidFill>
                <a:latin typeface="Aptos" panose="020B0004020202020204" pitchFamily="34" charset="0"/>
                <a:cs typeface="Microsoft Sans Serif"/>
              </a:rPr>
              <a:t>Introduction</a:t>
            </a:r>
            <a:endParaRPr sz="2200" dirty="0">
              <a:latin typeface="Aptos" panose="020B0004020202020204" pitchFamily="34" charset="0"/>
              <a:cs typeface="Microsoft Sans Serif"/>
            </a:endParaRPr>
          </a:p>
          <a:p>
            <a:pPr marL="240665" indent="-227965">
              <a:lnSpc>
                <a:spcPct val="100000"/>
              </a:lnSpc>
              <a:spcBef>
                <a:spcPts val="1405"/>
              </a:spcBef>
              <a:buFont typeface="Arial"/>
              <a:buChar char="•"/>
              <a:tabLst>
                <a:tab pos="240665" algn="l"/>
              </a:tabLst>
            </a:pPr>
            <a:r>
              <a:rPr sz="2200" spc="-10" dirty="0">
                <a:solidFill>
                  <a:srgbClr val="292929"/>
                </a:solidFill>
                <a:latin typeface="Aptos" panose="020B0004020202020204" pitchFamily="34" charset="0"/>
                <a:cs typeface="Microsoft Sans Serif"/>
              </a:rPr>
              <a:t>Methodology</a:t>
            </a:r>
            <a:endParaRPr sz="2200" dirty="0">
              <a:latin typeface="Aptos" panose="020B0004020202020204" pitchFamily="34" charset="0"/>
              <a:cs typeface="Microsoft Sans Serif"/>
            </a:endParaRPr>
          </a:p>
          <a:p>
            <a:pPr marL="240665" indent="-227965">
              <a:lnSpc>
                <a:spcPct val="100000"/>
              </a:lnSpc>
              <a:spcBef>
                <a:spcPts val="1390"/>
              </a:spcBef>
              <a:buFont typeface="Arial"/>
              <a:buChar char="•"/>
              <a:tabLst>
                <a:tab pos="240665" algn="l"/>
              </a:tabLst>
            </a:pPr>
            <a:r>
              <a:rPr sz="2200" spc="-10" dirty="0">
                <a:solidFill>
                  <a:srgbClr val="292929"/>
                </a:solidFill>
                <a:latin typeface="Aptos" panose="020B0004020202020204" pitchFamily="34" charset="0"/>
                <a:cs typeface="Microsoft Sans Serif"/>
              </a:rPr>
              <a:t>Results</a:t>
            </a:r>
            <a:endParaRPr sz="2200" dirty="0">
              <a:latin typeface="Aptos" panose="020B0004020202020204" pitchFamily="34" charset="0"/>
              <a:cs typeface="Microsoft Sans Serif"/>
            </a:endParaRPr>
          </a:p>
          <a:p>
            <a:pPr marL="240665" indent="-227965">
              <a:lnSpc>
                <a:spcPct val="100000"/>
              </a:lnSpc>
              <a:spcBef>
                <a:spcPts val="1410"/>
              </a:spcBef>
              <a:buFont typeface="Arial"/>
              <a:buChar char="•"/>
              <a:tabLst>
                <a:tab pos="240665" algn="l"/>
              </a:tabLst>
            </a:pPr>
            <a:r>
              <a:rPr sz="2200" spc="-10" dirty="0">
                <a:solidFill>
                  <a:srgbClr val="292929"/>
                </a:solidFill>
                <a:latin typeface="Aptos" panose="020B0004020202020204" pitchFamily="34" charset="0"/>
                <a:cs typeface="Microsoft Sans Serif"/>
              </a:rPr>
              <a:t>Conclusion</a:t>
            </a:r>
            <a:endParaRPr sz="2200" dirty="0">
              <a:latin typeface="Aptos" panose="020B0004020202020204" pitchFamily="34" charset="0"/>
              <a:cs typeface="Microsoft Sans Serif"/>
            </a:endParaRPr>
          </a:p>
          <a:p>
            <a:pPr marL="240665" indent="-227965">
              <a:lnSpc>
                <a:spcPct val="100000"/>
              </a:lnSpc>
              <a:spcBef>
                <a:spcPts val="1405"/>
              </a:spcBef>
              <a:buFont typeface="Arial"/>
              <a:buChar char="•"/>
              <a:tabLst>
                <a:tab pos="240665" algn="l"/>
              </a:tabLst>
            </a:pPr>
            <a:r>
              <a:rPr sz="2200" spc="-10" dirty="0">
                <a:solidFill>
                  <a:srgbClr val="292929"/>
                </a:solidFill>
                <a:latin typeface="Aptos" panose="020B0004020202020204" pitchFamily="34" charset="0"/>
                <a:cs typeface="Microsoft Sans Serif"/>
              </a:rPr>
              <a:t>Appendix</a:t>
            </a:r>
            <a:endParaRPr sz="2200" dirty="0">
              <a:latin typeface="Aptos" panose="020B0004020202020204" pitchFamily="34" charset="0"/>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59385">
              <a:lnSpc>
                <a:spcPts val="1835"/>
              </a:lnSpc>
            </a:pPr>
            <a:fld id="{81D60167-4931-47E6-BA6A-407CBD079E47}" type="slidenum">
              <a:rPr spc="20" dirty="0"/>
              <a:t>2</a:t>
            </a:fld>
            <a:endParaRPr spc="20" dirty="0"/>
          </a:p>
        </p:txBody>
      </p:sp>
      <p:sp>
        <p:nvSpPr>
          <p:cNvPr id="3" name="object 3"/>
          <p:cNvSpPr txBox="1">
            <a:spLocks noGrp="1"/>
          </p:cNvSpPr>
          <p:nvPr>
            <p:ph type="title"/>
          </p:nvPr>
        </p:nvSpPr>
        <p:spPr>
          <a:xfrm>
            <a:off x="848969" y="417398"/>
            <a:ext cx="1464310" cy="589280"/>
          </a:xfrm>
          <a:prstGeom prst="rect">
            <a:avLst/>
          </a:prstGeom>
        </p:spPr>
        <p:txBody>
          <a:bodyPr vert="horz" wrap="square" lIns="0" tIns="12065" rIns="0" bIns="0" rtlCol="0">
            <a:spAutoFit/>
          </a:bodyPr>
          <a:lstStyle/>
          <a:p>
            <a:pPr marL="12700">
              <a:lnSpc>
                <a:spcPct val="100000"/>
              </a:lnSpc>
              <a:spcBef>
                <a:spcPts val="95"/>
              </a:spcBef>
            </a:pPr>
            <a:r>
              <a:rPr spc="-60"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735195" cy="589280"/>
          </a:xfrm>
          <a:prstGeom prst="rect">
            <a:avLst/>
          </a:prstGeom>
        </p:spPr>
        <p:txBody>
          <a:bodyPr vert="horz" wrap="square" lIns="0" tIns="12065" rIns="0" bIns="0" rtlCol="0">
            <a:spAutoFit/>
          </a:bodyPr>
          <a:lstStyle/>
          <a:p>
            <a:pPr marL="12700">
              <a:lnSpc>
                <a:spcPct val="100000"/>
              </a:lnSpc>
              <a:spcBef>
                <a:spcPts val="95"/>
              </a:spcBef>
            </a:pPr>
            <a:r>
              <a:rPr spc="-120" dirty="0"/>
              <a:t>Payload </a:t>
            </a:r>
            <a:r>
              <a:rPr spc="-100" dirty="0"/>
              <a:t>vs.</a:t>
            </a:r>
            <a:r>
              <a:rPr spc="-120" dirty="0"/>
              <a:t> Launch</a:t>
            </a:r>
            <a:r>
              <a:rPr spc="-114" dirty="0"/>
              <a:t> </a:t>
            </a:r>
            <a:r>
              <a:rPr spc="-80" dirty="0"/>
              <a:t>Site</a:t>
            </a:r>
          </a:p>
        </p:txBody>
      </p:sp>
      <p:sp>
        <p:nvSpPr>
          <p:cNvPr id="3" name="object 3"/>
          <p:cNvSpPr txBox="1"/>
          <p:nvPr/>
        </p:nvSpPr>
        <p:spPr>
          <a:xfrm>
            <a:off x="1042416" y="4253484"/>
            <a:ext cx="8495030" cy="1973580"/>
          </a:xfrm>
          <a:prstGeom prst="rect">
            <a:avLst/>
          </a:prstGeom>
          <a:ln w="12700">
            <a:solidFill>
              <a:srgbClr val="44536A"/>
            </a:solidFill>
          </a:ln>
        </p:spPr>
        <p:txBody>
          <a:bodyPr vert="horz" wrap="square" lIns="0" tIns="0" rIns="0" bIns="0" rtlCol="0">
            <a:spAutoFit/>
          </a:bodyPr>
          <a:lstStyle/>
          <a:p>
            <a:pPr marL="319405" indent="-227965">
              <a:lnSpc>
                <a:spcPts val="1964"/>
              </a:lnSpc>
              <a:buFont typeface="Arial"/>
              <a:buChar char="•"/>
              <a:tabLst>
                <a:tab pos="319405" algn="l"/>
              </a:tabLst>
            </a:pPr>
            <a:r>
              <a:rPr sz="2000" dirty="0">
                <a:solidFill>
                  <a:srgbClr val="292929"/>
                </a:solidFill>
                <a:latin typeface="Microsoft Sans Serif"/>
                <a:cs typeface="Microsoft Sans Serif"/>
              </a:rPr>
              <a:t>For</a:t>
            </a:r>
            <a:r>
              <a:rPr sz="2000" spc="-135" dirty="0">
                <a:solidFill>
                  <a:srgbClr val="292929"/>
                </a:solidFill>
                <a:latin typeface="Microsoft Sans Serif"/>
                <a:cs typeface="Microsoft Sans Serif"/>
              </a:rPr>
              <a:t> </a:t>
            </a:r>
            <a:r>
              <a:rPr sz="2000" spc="-55"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dirty="0">
                <a:solidFill>
                  <a:srgbClr val="292929"/>
                </a:solidFill>
                <a:latin typeface="Microsoft Sans Serif"/>
                <a:cs typeface="Microsoft Sans Serif"/>
              </a:rPr>
              <a:t>site</a:t>
            </a:r>
            <a:r>
              <a:rPr sz="2000" spc="-45" dirty="0">
                <a:solidFill>
                  <a:srgbClr val="292929"/>
                </a:solidFill>
                <a:latin typeface="Microsoft Sans Serif"/>
                <a:cs typeface="Microsoft Sans Serif"/>
              </a:rPr>
              <a:t> </a:t>
            </a:r>
            <a:r>
              <a:rPr sz="2000" spc="-85" dirty="0">
                <a:solidFill>
                  <a:srgbClr val="292929"/>
                </a:solidFill>
                <a:latin typeface="Microsoft Sans Serif"/>
                <a:cs typeface="Microsoft Sans Serif"/>
              </a:rPr>
              <a:t>‘VAFB</a:t>
            </a:r>
            <a:r>
              <a:rPr sz="2000" spc="-45" dirty="0">
                <a:solidFill>
                  <a:srgbClr val="292929"/>
                </a:solidFill>
                <a:latin typeface="Microsoft Sans Serif"/>
                <a:cs typeface="Microsoft Sans Serif"/>
              </a:rPr>
              <a:t> </a:t>
            </a:r>
            <a:r>
              <a:rPr sz="2000" spc="-229" dirty="0">
                <a:solidFill>
                  <a:srgbClr val="292929"/>
                </a:solidFill>
                <a:latin typeface="Microsoft Sans Serif"/>
                <a:cs typeface="Microsoft Sans Serif"/>
              </a:rPr>
              <a:t>SLC</a:t>
            </a:r>
            <a:r>
              <a:rPr sz="2000" spc="65" dirty="0">
                <a:solidFill>
                  <a:srgbClr val="292929"/>
                </a:solidFill>
                <a:latin typeface="Microsoft Sans Serif"/>
                <a:cs typeface="Microsoft Sans Serif"/>
              </a:rPr>
              <a:t> </a:t>
            </a:r>
            <a:r>
              <a:rPr sz="2000" spc="-25" dirty="0">
                <a:solidFill>
                  <a:srgbClr val="292929"/>
                </a:solidFill>
                <a:latin typeface="Microsoft Sans Serif"/>
                <a:cs typeface="Microsoft Sans Serif"/>
              </a:rPr>
              <a:t>4E’,</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there</a:t>
            </a:r>
            <a:r>
              <a:rPr sz="2000" spc="-50" dirty="0">
                <a:solidFill>
                  <a:srgbClr val="292929"/>
                </a:solidFill>
                <a:latin typeface="Microsoft Sans Serif"/>
                <a:cs typeface="Microsoft Sans Serif"/>
              </a:rPr>
              <a:t> </a:t>
            </a:r>
            <a:r>
              <a:rPr sz="2000" spc="-30" dirty="0">
                <a:solidFill>
                  <a:srgbClr val="292929"/>
                </a:solidFill>
                <a:latin typeface="Microsoft Sans Serif"/>
                <a:cs typeface="Microsoft Sans Serif"/>
              </a:rPr>
              <a:t>are</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no</a:t>
            </a:r>
            <a:r>
              <a:rPr sz="2000" spc="-35" dirty="0">
                <a:solidFill>
                  <a:srgbClr val="292929"/>
                </a:solidFill>
                <a:latin typeface="Microsoft Sans Serif"/>
                <a:cs typeface="Microsoft Sans Serif"/>
              </a:rPr>
              <a:t> </a:t>
            </a:r>
            <a:r>
              <a:rPr sz="2000" spc="-20" dirty="0">
                <a:solidFill>
                  <a:srgbClr val="292929"/>
                </a:solidFill>
                <a:latin typeface="Microsoft Sans Serif"/>
                <a:cs typeface="Microsoft Sans Serif"/>
              </a:rPr>
              <a:t>rockets</a:t>
            </a:r>
            <a:r>
              <a:rPr sz="2000" spc="-50" dirty="0">
                <a:solidFill>
                  <a:srgbClr val="292929"/>
                </a:solidFill>
                <a:latin typeface="Microsoft Sans Serif"/>
                <a:cs typeface="Microsoft Sans Serif"/>
              </a:rPr>
              <a:t> launched</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55" dirty="0">
                <a:solidFill>
                  <a:srgbClr val="292929"/>
                </a:solidFill>
                <a:latin typeface="Microsoft Sans Serif"/>
                <a:cs typeface="Microsoft Sans Serif"/>
              </a:rPr>
              <a:t> </a:t>
            </a:r>
            <a:r>
              <a:rPr sz="2000" spc="-10" dirty="0">
                <a:solidFill>
                  <a:srgbClr val="292929"/>
                </a:solidFill>
                <a:latin typeface="Microsoft Sans Serif"/>
                <a:cs typeface="Microsoft Sans Serif"/>
              </a:rPr>
              <a:t>payload</a:t>
            </a:r>
            <a:endParaRPr sz="2000" dirty="0">
              <a:latin typeface="Microsoft Sans Serif"/>
              <a:cs typeface="Microsoft Sans Serif"/>
            </a:endParaRPr>
          </a:p>
          <a:p>
            <a:pPr marL="320040">
              <a:lnSpc>
                <a:spcPts val="2160"/>
              </a:lnSpc>
            </a:pPr>
            <a:r>
              <a:rPr sz="2000" spc="-10" dirty="0">
                <a:solidFill>
                  <a:srgbClr val="292929"/>
                </a:solidFill>
                <a:latin typeface="Microsoft Sans Serif"/>
                <a:cs typeface="Microsoft Sans Serif"/>
              </a:rPr>
              <a:t>greater</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than</a:t>
            </a:r>
            <a:r>
              <a:rPr sz="2000" spc="-40" dirty="0">
                <a:solidFill>
                  <a:srgbClr val="292929"/>
                </a:solidFill>
                <a:latin typeface="Microsoft Sans Serif"/>
                <a:cs typeface="Microsoft Sans Serif"/>
              </a:rPr>
              <a:t> </a:t>
            </a:r>
            <a:r>
              <a:rPr sz="2000" spc="60" dirty="0">
                <a:solidFill>
                  <a:srgbClr val="292929"/>
                </a:solidFill>
                <a:latin typeface="Microsoft Sans Serif"/>
                <a:cs typeface="Microsoft Sans Serif"/>
              </a:rPr>
              <a:t>10,000</a:t>
            </a:r>
            <a:r>
              <a:rPr sz="2000" spc="-30" dirty="0">
                <a:solidFill>
                  <a:srgbClr val="292929"/>
                </a:solidFill>
                <a:latin typeface="Microsoft Sans Serif"/>
                <a:cs typeface="Microsoft Sans Serif"/>
              </a:rPr>
              <a:t> </a:t>
            </a:r>
            <a:r>
              <a:rPr sz="2000" spc="-25" dirty="0">
                <a:solidFill>
                  <a:srgbClr val="292929"/>
                </a:solidFill>
                <a:latin typeface="Microsoft Sans Serif"/>
                <a:cs typeface="Microsoft Sans Serif"/>
              </a:rPr>
              <a:t>kg</a:t>
            </a:r>
            <a:endParaRPr sz="2000" dirty="0">
              <a:latin typeface="Microsoft Sans Serif"/>
              <a:cs typeface="Microsoft Sans Serif"/>
            </a:endParaRPr>
          </a:p>
          <a:p>
            <a:pPr marL="320040" marR="229870" indent="-228600">
              <a:lnSpc>
                <a:spcPct val="80000"/>
              </a:lnSpc>
              <a:spcBef>
                <a:spcPts val="1405"/>
              </a:spcBef>
              <a:buFont typeface="Arial"/>
              <a:buChar char="•"/>
              <a:tabLst>
                <a:tab pos="320040" algn="l"/>
              </a:tabLst>
            </a:pPr>
            <a:r>
              <a:rPr sz="2000" spc="-70" dirty="0">
                <a:solidFill>
                  <a:srgbClr val="292929"/>
                </a:solidFill>
                <a:latin typeface="Microsoft Sans Serif"/>
                <a:cs typeface="Microsoft Sans Serif"/>
              </a:rPr>
              <a:t>Percentage</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10"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20"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35" dirty="0">
                <a:solidFill>
                  <a:srgbClr val="292929"/>
                </a:solidFill>
                <a:latin typeface="Microsoft Sans Serif"/>
                <a:cs typeface="Microsoft Sans Serif"/>
              </a:rPr>
              <a:t> </a:t>
            </a:r>
            <a:r>
              <a:rPr sz="2000" spc="-60" dirty="0">
                <a:solidFill>
                  <a:srgbClr val="292929"/>
                </a:solidFill>
                <a:latin typeface="Microsoft Sans Serif"/>
                <a:cs typeface="Microsoft Sans Serif"/>
              </a:rPr>
              <a:t>(Class=1)</a:t>
            </a:r>
            <a:r>
              <a:rPr sz="2000" spc="-10" dirty="0">
                <a:solidFill>
                  <a:srgbClr val="292929"/>
                </a:solidFill>
                <a:latin typeface="Microsoft Sans Serif"/>
                <a:cs typeface="Microsoft Sans Serif"/>
              </a:rPr>
              <a:t> </a:t>
            </a:r>
            <a:r>
              <a:rPr sz="2000" spc="-80" dirty="0">
                <a:solidFill>
                  <a:srgbClr val="292929"/>
                </a:solidFill>
                <a:latin typeface="Microsoft Sans Serif"/>
                <a:cs typeface="Microsoft Sans Serif"/>
              </a:rPr>
              <a:t>increases</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for </a:t>
            </a:r>
            <a:r>
              <a:rPr sz="2000" spc="-55" dirty="0">
                <a:solidFill>
                  <a:srgbClr val="292929"/>
                </a:solidFill>
                <a:latin typeface="Microsoft Sans Serif"/>
                <a:cs typeface="Microsoft Sans Serif"/>
              </a:rPr>
              <a:t>launch</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site</a:t>
            </a:r>
            <a:r>
              <a:rPr sz="2000" spc="-10" dirty="0">
                <a:solidFill>
                  <a:srgbClr val="292929"/>
                </a:solidFill>
                <a:latin typeface="Microsoft Sans Serif"/>
                <a:cs typeface="Microsoft Sans Serif"/>
              </a:rPr>
              <a:t> </a:t>
            </a:r>
            <a:r>
              <a:rPr sz="2000" spc="-35" dirty="0">
                <a:solidFill>
                  <a:srgbClr val="292929"/>
                </a:solidFill>
                <a:latin typeface="Microsoft Sans Serif"/>
                <a:cs typeface="Microsoft Sans Serif"/>
              </a:rPr>
              <a:t>‘VAFB </a:t>
            </a:r>
            <a:r>
              <a:rPr sz="2000" spc="-229" dirty="0">
                <a:solidFill>
                  <a:srgbClr val="292929"/>
                </a:solidFill>
                <a:latin typeface="Microsoft Sans Serif"/>
                <a:cs typeface="Microsoft Sans Serif"/>
              </a:rPr>
              <a:t>SLC</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4E’</a:t>
            </a:r>
            <a:r>
              <a:rPr sz="2000" spc="-120" dirty="0">
                <a:solidFill>
                  <a:srgbClr val="292929"/>
                </a:solidFill>
                <a:latin typeface="Microsoft Sans Serif"/>
                <a:cs typeface="Microsoft Sans Serif"/>
              </a:rPr>
              <a:t> </a:t>
            </a:r>
            <a:r>
              <a:rPr sz="2000" spc="-75" dirty="0">
                <a:solidFill>
                  <a:srgbClr val="292929"/>
                </a:solidFill>
                <a:latin typeface="Microsoft Sans Serif"/>
                <a:cs typeface="Microsoft Sans Serif"/>
              </a:rPr>
              <a:t>as</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payload</a:t>
            </a:r>
            <a:r>
              <a:rPr sz="2000" spc="-60" dirty="0">
                <a:solidFill>
                  <a:srgbClr val="292929"/>
                </a:solidFill>
                <a:latin typeface="Microsoft Sans Serif"/>
                <a:cs typeface="Microsoft Sans Serif"/>
              </a:rPr>
              <a:t> </a:t>
            </a:r>
            <a:r>
              <a:rPr sz="2000" spc="-95" dirty="0">
                <a:solidFill>
                  <a:srgbClr val="292929"/>
                </a:solidFill>
                <a:latin typeface="Microsoft Sans Serif"/>
                <a:cs typeface="Microsoft Sans Serif"/>
              </a:rPr>
              <a:t>mass</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increases</a:t>
            </a:r>
            <a:endParaRPr sz="2000" dirty="0">
              <a:latin typeface="Microsoft Sans Serif"/>
              <a:cs typeface="Microsoft Sans Serif"/>
            </a:endParaRPr>
          </a:p>
          <a:p>
            <a:pPr marL="319405" indent="-227965">
              <a:lnSpc>
                <a:spcPts val="2160"/>
              </a:lnSpc>
              <a:spcBef>
                <a:spcPts val="910"/>
              </a:spcBef>
              <a:buFont typeface="Arial"/>
              <a:buChar char="•"/>
              <a:tabLst>
                <a:tab pos="319405" algn="l"/>
              </a:tabLst>
            </a:pPr>
            <a:r>
              <a:rPr sz="2000" spc="-80" dirty="0">
                <a:solidFill>
                  <a:srgbClr val="292929"/>
                </a:solidFill>
                <a:latin typeface="Microsoft Sans Serif"/>
                <a:cs typeface="Microsoft Sans Serif"/>
              </a:rPr>
              <a:t>There</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45" dirty="0">
                <a:solidFill>
                  <a:srgbClr val="292929"/>
                </a:solidFill>
                <a:latin typeface="Microsoft Sans Serif"/>
                <a:cs typeface="Microsoft Sans Serif"/>
              </a:rPr>
              <a:t> </a:t>
            </a:r>
            <a:r>
              <a:rPr sz="2000" dirty="0">
                <a:solidFill>
                  <a:srgbClr val="292929"/>
                </a:solidFill>
                <a:latin typeface="Microsoft Sans Serif"/>
                <a:cs typeface="Microsoft Sans Serif"/>
              </a:rPr>
              <a:t>no</a:t>
            </a:r>
            <a:r>
              <a:rPr sz="2000" spc="-30" dirty="0">
                <a:solidFill>
                  <a:srgbClr val="292929"/>
                </a:solidFill>
                <a:latin typeface="Microsoft Sans Serif"/>
                <a:cs typeface="Microsoft Sans Serif"/>
              </a:rPr>
              <a:t> </a:t>
            </a:r>
            <a:r>
              <a:rPr sz="2000" spc="-45" dirty="0">
                <a:solidFill>
                  <a:srgbClr val="292929"/>
                </a:solidFill>
                <a:latin typeface="Microsoft Sans Serif"/>
                <a:cs typeface="Microsoft Sans Serif"/>
              </a:rPr>
              <a:t>clear</a:t>
            </a:r>
            <a:r>
              <a:rPr sz="2000" spc="-50" dirty="0">
                <a:solidFill>
                  <a:srgbClr val="292929"/>
                </a:solidFill>
                <a:latin typeface="Microsoft Sans Serif"/>
                <a:cs typeface="Microsoft Sans Serif"/>
              </a:rPr>
              <a:t> </a:t>
            </a:r>
            <a:r>
              <a:rPr sz="2000" spc="-20" dirty="0">
                <a:solidFill>
                  <a:srgbClr val="292929"/>
                </a:solidFill>
                <a:latin typeface="Microsoft Sans Serif"/>
                <a:cs typeface="Microsoft Sans Serif"/>
              </a:rPr>
              <a:t>correlation</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or</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pattern</a:t>
            </a:r>
            <a:r>
              <a:rPr sz="2000" spc="-35" dirty="0">
                <a:solidFill>
                  <a:srgbClr val="292929"/>
                </a:solidFill>
                <a:latin typeface="Microsoft Sans Serif"/>
                <a:cs typeface="Microsoft Sans Serif"/>
              </a:rPr>
              <a:t> between</a:t>
            </a:r>
            <a:r>
              <a:rPr sz="2000" spc="-60" dirty="0">
                <a:solidFill>
                  <a:srgbClr val="292929"/>
                </a:solidFill>
                <a:latin typeface="Microsoft Sans Serif"/>
                <a:cs typeface="Microsoft Sans Serif"/>
              </a:rPr>
              <a:t> </a:t>
            </a:r>
            <a:r>
              <a:rPr sz="2000" spc="-50" dirty="0">
                <a:solidFill>
                  <a:srgbClr val="292929"/>
                </a:solidFill>
                <a:latin typeface="Microsoft Sans Serif"/>
                <a:cs typeface="Microsoft Sans Serif"/>
              </a:rPr>
              <a:t>launch</a:t>
            </a:r>
            <a:r>
              <a:rPr sz="2000" spc="-55" dirty="0">
                <a:solidFill>
                  <a:srgbClr val="292929"/>
                </a:solidFill>
                <a:latin typeface="Microsoft Sans Serif"/>
                <a:cs typeface="Microsoft Sans Serif"/>
              </a:rPr>
              <a:t> </a:t>
            </a:r>
            <a:r>
              <a:rPr sz="2000" dirty="0">
                <a:solidFill>
                  <a:srgbClr val="292929"/>
                </a:solidFill>
                <a:latin typeface="Microsoft Sans Serif"/>
                <a:cs typeface="Microsoft Sans Serif"/>
              </a:rPr>
              <a:t>site</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40" dirty="0">
                <a:solidFill>
                  <a:srgbClr val="292929"/>
                </a:solidFill>
                <a:latin typeface="Microsoft Sans Serif"/>
                <a:cs typeface="Microsoft Sans Serif"/>
              </a:rPr>
              <a:t> </a:t>
            </a:r>
            <a:r>
              <a:rPr sz="2000" spc="-10" dirty="0">
                <a:solidFill>
                  <a:srgbClr val="292929"/>
                </a:solidFill>
                <a:latin typeface="Microsoft Sans Serif"/>
                <a:cs typeface="Microsoft Sans Serif"/>
              </a:rPr>
              <a:t>payload</a:t>
            </a:r>
            <a:endParaRPr sz="2000" dirty="0">
              <a:latin typeface="Microsoft Sans Serif"/>
              <a:cs typeface="Microsoft Sans Serif"/>
            </a:endParaRPr>
          </a:p>
          <a:p>
            <a:pPr marL="320040">
              <a:lnSpc>
                <a:spcPts val="2160"/>
              </a:lnSpc>
            </a:pPr>
            <a:r>
              <a:rPr sz="2000" spc="-20" dirty="0">
                <a:solidFill>
                  <a:srgbClr val="292929"/>
                </a:solidFill>
                <a:latin typeface="Microsoft Sans Serif"/>
                <a:cs typeface="Microsoft Sans Serif"/>
              </a:rPr>
              <a:t>mass</a:t>
            </a:r>
            <a:endParaRPr sz="2000" dirty="0">
              <a:latin typeface="Microsoft Sans Serif"/>
              <a:cs typeface="Microsoft Sans Serif"/>
            </a:endParaRPr>
          </a:p>
        </p:txBody>
      </p:sp>
      <p:pic>
        <p:nvPicPr>
          <p:cNvPr id="4" name="object 4"/>
          <p:cNvPicPr/>
          <p:nvPr/>
        </p:nvPicPr>
        <p:blipFill>
          <a:blip r:embed="rId2" cstate="print"/>
          <a:stretch>
            <a:fillRect/>
          </a:stretch>
        </p:blipFill>
        <p:spPr>
          <a:xfrm>
            <a:off x="2081783" y="1379219"/>
            <a:ext cx="6166104" cy="2807207"/>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20</a:t>
            </a:fld>
            <a:endParaRPr spc="4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652"/>
            <a:ext cx="5541645" cy="589280"/>
          </a:xfrm>
          <a:prstGeom prst="rect">
            <a:avLst/>
          </a:prstGeom>
        </p:spPr>
        <p:txBody>
          <a:bodyPr vert="horz" wrap="square" lIns="0" tIns="12065" rIns="0" bIns="0" rtlCol="0">
            <a:spAutoFit/>
          </a:bodyPr>
          <a:lstStyle/>
          <a:p>
            <a:pPr marL="12700">
              <a:lnSpc>
                <a:spcPct val="100000"/>
              </a:lnSpc>
              <a:spcBef>
                <a:spcPts val="95"/>
              </a:spcBef>
            </a:pPr>
            <a:r>
              <a:rPr spc="-254" dirty="0"/>
              <a:t>Success</a:t>
            </a:r>
            <a:r>
              <a:rPr spc="30" dirty="0"/>
              <a:t> </a:t>
            </a:r>
            <a:r>
              <a:rPr spc="-170" dirty="0"/>
              <a:t>Rate</a:t>
            </a:r>
            <a:r>
              <a:rPr spc="5" dirty="0"/>
              <a:t> </a:t>
            </a:r>
            <a:r>
              <a:rPr spc="-95" dirty="0"/>
              <a:t>vs.</a:t>
            </a:r>
            <a:r>
              <a:rPr spc="5" dirty="0"/>
              <a:t> </a:t>
            </a:r>
            <a:r>
              <a:rPr dirty="0"/>
              <a:t>Orbit</a:t>
            </a:r>
            <a:r>
              <a:rPr spc="25" dirty="0"/>
              <a:t> </a:t>
            </a:r>
            <a:r>
              <a:rPr spc="-155" dirty="0"/>
              <a:t>Type</a:t>
            </a:r>
          </a:p>
        </p:txBody>
      </p:sp>
      <p:sp>
        <p:nvSpPr>
          <p:cNvPr id="3" name="object 3"/>
          <p:cNvSpPr txBox="1"/>
          <p:nvPr/>
        </p:nvSpPr>
        <p:spPr>
          <a:xfrm>
            <a:off x="1248155" y="4597908"/>
            <a:ext cx="8496300" cy="1386840"/>
          </a:xfrm>
          <a:prstGeom prst="rect">
            <a:avLst/>
          </a:prstGeom>
          <a:ln w="12700">
            <a:solidFill>
              <a:srgbClr val="44536A"/>
            </a:solidFill>
          </a:ln>
        </p:spPr>
        <p:txBody>
          <a:bodyPr vert="horz" wrap="square" lIns="0" tIns="29845" rIns="0" bIns="0" rtlCol="0">
            <a:spAutoFit/>
          </a:bodyPr>
          <a:lstStyle/>
          <a:p>
            <a:pPr marL="320040" indent="-227965">
              <a:lnSpc>
                <a:spcPct val="100000"/>
              </a:lnSpc>
              <a:spcBef>
                <a:spcPts val="235"/>
              </a:spcBef>
              <a:buFont typeface="Arial"/>
              <a:buChar char="•"/>
              <a:tabLst>
                <a:tab pos="320040" algn="l"/>
              </a:tabLst>
            </a:pPr>
            <a:r>
              <a:rPr sz="2200" dirty="0">
                <a:solidFill>
                  <a:srgbClr val="292929"/>
                </a:solidFill>
                <a:latin typeface="Microsoft Sans Serif"/>
                <a:cs typeface="Microsoft Sans Serif"/>
              </a:rPr>
              <a:t>Orbits</a:t>
            </a:r>
            <a:r>
              <a:rPr sz="2200" spc="-150" dirty="0">
                <a:solidFill>
                  <a:srgbClr val="292929"/>
                </a:solidFill>
                <a:latin typeface="Microsoft Sans Serif"/>
                <a:cs typeface="Microsoft Sans Serif"/>
              </a:rPr>
              <a:t> </a:t>
            </a:r>
            <a:r>
              <a:rPr sz="2200" spc="-215" dirty="0">
                <a:solidFill>
                  <a:srgbClr val="292929"/>
                </a:solidFill>
                <a:latin typeface="Microsoft Sans Serif"/>
                <a:cs typeface="Microsoft Sans Serif"/>
              </a:rPr>
              <a:t>ES-</a:t>
            </a:r>
            <a:r>
              <a:rPr sz="2200" spc="-60" dirty="0">
                <a:solidFill>
                  <a:srgbClr val="292929"/>
                </a:solidFill>
                <a:latin typeface="Microsoft Sans Serif"/>
                <a:cs typeface="Microsoft Sans Serif"/>
              </a:rPr>
              <a:t>LI,</a:t>
            </a:r>
            <a:r>
              <a:rPr sz="2200" spc="-85" dirty="0">
                <a:solidFill>
                  <a:srgbClr val="292929"/>
                </a:solidFill>
                <a:latin typeface="Microsoft Sans Serif"/>
                <a:cs typeface="Microsoft Sans Serif"/>
              </a:rPr>
              <a:t> </a:t>
            </a:r>
            <a:r>
              <a:rPr sz="2200" spc="-240" dirty="0">
                <a:solidFill>
                  <a:srgbClr val="292929"/>
                </a:solidFill>
                <a:latin typeface="Microsoft Sans Serif"/>
                <a:cs typeface="Microsoft Sans Serif"/>
              </a:rPr>
              <a:t>GEO,</a:t>
            </a:r>
            <a:r>
              <a:rPr sz="2200" spc="75" dirty="0">
                <a:solidFill>
                  <a:srgbClr val="292929"/>
                </a:solidFill>
                <a:latin typeface="Microsoft Sans Serif"/>
                <a:cs typeface="Microsoft Sans Serif"/>
              </a:rPr>
              <a:t> </a:t>
            </a:r>
            <a:r>
              <a:rPr sz="2200" spc="-190" dirty="0">
                <a:solidFill>
                  <a:srgbClr val="292929"/>
                </a:solidFill>
                <a:latin typeface="Microsoft Sans Serif"/>
                <a:cs typeface="Microsoft Sans Serif"/>
              </a:rPr>
              <a:t>HEO,</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130" dirty="0">
                <a:solidFill>
                  <a:srgbClr val="292929"/>
                </a:solidFill>
                <a:latin typeface="Microsoft Sans Serif"/>
                <a:cs typeface="Microsoft Sans Serif"/>
              </a:rPr>
              <a:t> </a:t>
            </a:r>
            <a:r>
              <a:rPr sz="2200" spc="-270" dirty="0">
                <a:solidFill>
                  <a:srgbClr val="292929"/>
                </a:solidFill>
                <a:latin typeface="Microsoft Sans Serif"/>
                <a:cs typeface="Microsoft Sans Serif"/>
              </a:rPr>
              <a:t>SSO</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have</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highest</a:t>
            </a:r>
            <a:r>
              <a:rPr sz="2200" spc="-3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success</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rates</a:t>
            </a:r>
            <a:endParaRPr sz="2200">
              <a:latin typeface="Microsoft Sans Serif"/>
              <a:cs typeface="Microsoft Sans Serif"/>
            </a:endParaRPr>
          </a:p>
          <a:p>
            <a:pPr marL="320040" indent="-227965">
              <a:lnSpc>
                <a:spcPct val="100000"/>
              </a:lnSpc>
              <a:spcBef>
                <a:spcPts val="1405"/>
              </a:spcBef>
              <a:buFont typeface="Arial"/>
              <a:buChar char="•"/>
              <a:tabLst>
                <a:tab pos="320040" algn="l"/>
              </a:tabLst>
            </a:pPr>
            <a:r>
              <a:rPr sz="2200" spc="-275" dirty="0">
                <a:solidFill>
                  <a:srgbClr val="292929"/>
                </a:solidFill>
                <a:latin typeface="Microsoft Sans Serif"/>
                <a:cs typeface="Microsoft Sans Serif"/>
              </a:rPr>
              <a:t>GTO</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orbit</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has</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the</a:t>
            </a:r>
            <a:r>
              <a:rPr sz="2200" spc="15" dirty="0">
                <a:solidFill>
                  <a:srgbClr val="292929"/>
                </a:solidFill>
                <a:latin typeface="Microsoft Sans Serif"/>
                <a:cs typeface="Microsoft Sans Serif"/>
              </a:rPr>
              <a:t> </a:t>
            </a:r>
            <a:r>
              <a:rPr sz="2200" spc="-20" dirty="0">
                <a:solidFill>
                  <a:srgbClr val="292929"/>
                </a:solidFill>
                <a:latin typeface="Microsoft Sans Serif"/>
                <a:cs typeface="Microsoft Sans Serif"/>
              </a:rPr>
              <a:t>lowest</a:t>
            </a:r>
            <a:r>
              <a:rPr sz="2200" spc="10" dirty="0">
                <a:solidFill>
                  <a:srgbClr val="292929"/>
                </a:solidFill>
                <a:latin typeface="Microsoft Sans Serif"/>
                <a:cs typeface="Microsoft Sans Serif"/>
              </a:rPr>
              <a:t> </a:t>
            </a:r>
            <a:r>
              <a:rPr sz="2200" spc="-114" dirty="0">
                <a:solidFill>
                  <a:srgbClr val="292929"/>
                </a:solidFill>
                <a:latin typeface="Microsoft Sans Serif"/>
                <a:cs typeface="Microsoft Sans Serif"/>
              </a:rPr>
              <a:t>success</a:t>
            </a:r>
            <a:r>
              <a:rPr sz="2200" spc="30" dirty="0">
                <a:solidFill>
                  <a:srgbClr val="292929"/>
                </a:solidFill>
                <a:latin typeface="Microsoft Sans Serif"/>
                <a:cs typeface="Microsoft Sans Serif"/>
              </a:rPr>
              <a:t> </a:t>
            </a:r>
            <a:r>
              <a:rPr sz="2200" spc="-20" dirty="0">
                <a:solidFill>
                  <a:srgbClr val="292929"/>
                </a:solidFill>
                <a:latin typeface="Microsoft Sans Serif"/>
                <a:cs typeface="Microsoft Sans Serif"/>
              </a:rPr>
              <a:t>rate</a:t>
            </a:r>
            <a:endParaRPr sz="2200">
              <a:latin typeface="Microsoft Sans Serif"/>
              <a:cs typeface="Microsoft Sans Serif"/>
            </a:endParaRPr>
          </a:p>
        </p:txBody>
      </p:sp>
      <p:pic>
        <p:nvPicPr>
          <p:cNvPr id="4" name="object 4"/>
          <p:cNvPicPr/>
          <p:nvPr/>
        </p:nvPicPr>
        <p:blipFill>
          <a:blip r:embed="rId2" cstate="print"/>
          <a:stretch>
            <a:fillRect/>
          </a:stretch>
        </p:blipFill>
        <p:spPr>
          <a:xfrm>
            <a:off x="2756916" y="1347216"/>
            <a:ext cx="4765548" cy="306323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21</a:t>
            </a:fld>
            <a:endParaRPr spc="4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22</a:t>
            </a:r>
            <a:endParaRPr sz="1600">
              <a:latin typeface="Microsoft Sans Serif"/>
              <a:cs typeface="Microsoft Sans Serif"/>
            </a:endParaRPr>
          </a:p>
        </p:txBody>
      </p:sp>
      <p:sp>
        <p:nvSpPr>
          <p:cNvPr id="3" name="object 3"/>
          <p:cNvSpPr txBox="1">
            <a:spLocks noGrp="1"/>
          </p:cNvSpPr>
          <p:nvPr>
            <p:ph type="title"/>
          </p:nvPr>
        </p:nvSpPr>
        <p:spPr>
          <a:xfrm>
            <a:off x="848969" y="417652"/>
            <a:ext cx="5821045" cy="589280"/>
          </a:xfrm>
          <a:prstGeom prst="rect">
            <a:avLst/>
          </a:prstGeom>
        </p:spPr>
        <p:txBody>
          <a:bodyPr vert="horz" wrap="square" lIns="0" tIns="12065" rIns="0" bIns="0" rtlCol="0">
            <a:spAutoFit/>
          </a:bodyPr>
          <a:lstStyle/>
          <a:p>
            <a:pPr marL="12700">
              <a:lnSpc>
                <a:spcPct val="100000"/>
              </a:lnSpc>
              <a:spcBef>
                <a:spcPts val="95"/>
              </a:spcBef>
            </a:pPr>
            <a:r>
              <a:rPr dirty="0"/>
              <a:t>Flight</a:t>
            </a:r>
            <a:r>
              <a:rPr spc="-50" dirty="0"/>
              <a:t> </a:t>
            </a:r>
            <a:r>
              <a:rPr spc="-90" dirty="0"/>
              <a:t>Number</a:t>
            </a:r>
            <a:r>
              <a:rPr spc="-55" dirty="0"/>
              <a:t> </a:t>
            </a:r>
            <a:r>
              <a:rPr spc="-100" dirty="0"/>
              <a:t>vs.</a:t>
            </a:r>
            <a:r>
              <a:rPr spc="-65" dirty="0"/>
              <a:t> </a:t>
            </a:r>
            <a:r>
              <a:rPr dirty="0"/>
              <a:t>Orbit</a:t>
            </a:r>
            <a:r>
              <a:rPr spc="-50" dirty="0"/>
              <a:t> </a:t>
            </a:r>
            <a:r>
              <a:rPr spc="-130" dirty="0"/>
              <a:t>Type</a:t>
            </a:r>
          </a:p>
        </p:txBody>
      </p:sp>
      <p:sp>
        <p:nvSpPr>
          <p:cNvPr id="4" name="object 4"/>
          <p:cNvSpPr txBox="1"/>
          <p:nvPr/>
        </p:nvSpPr>
        <p:spPr>
          <a:xfrm>
            <a:off x="1159763" y="4651247"/>
            <a:ext cx="8495030" cy="1775460"/>
          </a:xfrm>
          <a:prstGeom prst="rect">
            <a:avLst/>
          </a:prstGeom>
          <a:ln w="12700">
            <a:solidFill>
              <a:srgbClr val="44536A"/>
            </a:solidFill>
          </a:ln>
        </p:spPr>
        <p:txBody>
          <a:bodyPr vert="horz" wrap="square" lIns="0" tIns="0" rIns="0" bIns="0" rtlCol="0">
            <a:spAutoFit/>
          </a:bodyPr>
          <a:lstStyle/>
          <a:p>
            <a:pPr marL="320040" indent="-228600">
              <a:lnSpc>
                <a:spcPts val="1964"/>
              </a:lnSpc>
              <a:buFont typeface="Arial"/>
              <a:buChar char="•"/>
              <a:tabLst>
                <a:tab pos="320040" algn="l"/>
              </a:tabLst>
            </a:pPr>
            <a:r>
              <a:rPr sz="2000" dirty="0">
                <a:solidFill>
                  <a:srgbClr val="292929"/>
                </a:solidFill>
                <a:latin typeface="Microsoft Sans Serif"/>
                <a:cs typeface="Microsoft Sans Serif"/>
              </a:rPr>
              <a:t>For</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orbit</a:t>
            </a:r>
            <a:r>
              <a:rPr sz="2000" spc="15" dirty="0">
                <a:solidFill>
                  <a:srgbClr val="292929"/>
                </a:solidFill>
                <a:latin typeface="Microsoft Sans Serif"/>
                <a:cs typeface="Microsoft Sans Serif"/>
              </a:rPr>
              <a:t> </a:t>
            </a:r>
            <a:r>
              <a:rPr sz="2000" spc="-145" dirty="0">
                <a:solidFill>
                  <a:srgbClr val="292929"/>
                </a:solidFill>
                <a:latin typeface="Microsoft Sans Serif"/>
                <a:cs typeface="Microsoft Sans Serif"/>
              </a:rPr>
              <a:t>VLEO,</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first</a:t>
            </a:r>
            <a:r>
              <a:rPr sz="2000" spc="15" dirty="0">
                <a:solidFill>
                  <a:srgbClr val="292929"/>
                </a:solidFill>
                <a:latin typeface="Microsoft Sans Serif"/>
                <a:cs typeface="Microsoft Sans Serif"/>
              </a:rPr>
              <a:t> </a:t>
            </a:r>
            <a:r>
              <a:rPr sz="2000" spc="-85" dirty="0">
                <a:solidFill>
                  <a:srgbClr val="292929"/>
                </a:solidFill>
                <a:latin typeface="Microsoft Sans Serif"/>
                <a:cs typeface="Microsoft Sans Serif"/>
              </a:rPr>
              <a:t>successful</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landing</a:t>
            </a:r>
            <a:r>
              <a:rPr sz="2000" spc="-25" dirty="0">
                <a:solidFill>
                  <a:srgbClr val="292929"/>
                </a:solidFill>
                <a:latin typeface="Microsoft Sans Serif"/>
                <a:cs typeface="Microsoft Sans Serif"/>
              </a:rPr>
              <a:t> </a:t>
            </a:r>
            <a:r>
              <a:rPr sz="2000" spc="-45" dirty="0">
                <a:solidFill>
                  <a:srgbClr val="292929"/>
                </a:solidFill>
                <a:latin typeface="Microsoft Sans Serif"/>
                <a:cs typeface="Microsoft Sans Serif"/>
              </a:rPr>
              <a:t>(class=1)</a:t>
            </a:r>
            <a:r>
              <a:rPr sz="2000" spc="-15" dirty="0">
                <a:solidFill>
                  <a:srgbClr val="292929"/>
                </a:solidFill>
                <a:latin typeface="Microsoft Sans Serif"/>
                <a:cs typeface="Microsoft Sans Serif"/>
              </a:rPr>
              <a:t> </a:t>
            </a:r>
            <a:r>
              <a:rPr sz="2000" spc="-10" dirty="0">
                <a:solidFill>
                  <a:srgbClr val="292929"/>
                </a:solidFill>
                <a:latin typeface="Microsoft Sans Serif"/>
                <a:cs typeface="Microsoft Sans Serif"/>
              </a:rPr>
              <a:t>doesn’t</a:t>
            </a:r>
            <a:r>
              <a:rPr sz="2000" dirty="0">
                <a:solidFill>
                  <a:srgbClr val="292929"/>
                </a:solidFill>
                <a:latin typeface="Microsoft Sans Serif"/>
                <a:cs typeface="Microsoft Sans Serif"/>
              </a:rPr>
              <a:t> </a:t>
            </a:r>
            <a:r>
              <a:rPr sz="2000" spc="-35" dirty="0">
                <a:solidFill>
                  <a:srgbClr val="292929"/>
                </a:solidFill>
                <a:latin typeface="Microsoft Sans Serif"/>
                <a:cs typeface="Microsoft Sans Serif"/>
              </a:rPr>
              <a:t>occur</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until </a:t>
            </a:r>
            <a:r>
              <a:rPr sz="2000" spc="85" dirty="0">
                <a:solidFill>
                  <a:srgbClr val="292929"/>
                </a:solidFill>
                <a:latin typeface="Microsoft Sans Serif"/>
                <a:cs typeface="Microsoft Sans Serif"/>
              </a:rPr>
              <a:t>60+</a:t>
            </a:r>
            <a:endParaRPr sz="2000">
              <a:latin typeface="Microsoft Sans Serif"/>
              <a:cs typeface="Microsoft Sans Serif"/>
            </a:endParaRPr>
          </a:p>
          <a:p>
            <a:pPr marL="320675">
              <a:lnSpc>
                <a:spcPts val="2160"/>
              </a:lnSpc>
            </a:pPr>
            <a:r>
              <a:rPr sz="2000" spc="-25" dirty="0">
                <a:solidFill>
                  <a:srgbClr val="292929"/>
                </a:solidFill>
                <a:latin typeface="Microsoft Sans Serif"/>
                <a:cs typeface="Microsoft Sans Serif"/>
              </a:rPr>
              <a:t>number</a:t>
            </a:r>
            <a:r>
              <a:rPr sz="2000" spc="-30" dirty="0">
                <a:solidFill>
                  <a:srgbClr val="292929"/>
                </a:solidFill>
                <a:latin typeface="Microsoft Sans Serif"/>
                <a:cs typeface="Microsoft Sans Serif"/>
              </a:rPr>
              <a:t> </a:t>
            </a:r>
            <a:r>
              <a:rPr sz="2000" dirty="0">
                <a:solidFill>
                  <a:srgbClr val="292929"/>
                </a:solidFill>
                <a:latin typeface="Microsoft Sans Serif"/>
                <a:cs typeface="Microsoft Sans Serif"/>
              </a:rPr>
              <a:t>of</a:t>
            </a:r>
            <a:r>
              <a:rPr sz="2000" spc="-20" dirty="0">
                <a:solidFill>
                  <a:srgbClr val="292929"/>
                </a:solidFill>
                <a:latin typeface="Microsoft Sans Serif"/>
                <a:cs typeface="Microsoft Sans Serif"/>
              </a:rPr>
              <a:t> </a:t>
            </a:r>
            <a:r>
              <a:rPr sz="2000" spc="-10" dirty="0">
                <a:solidFill>
                  <a:srgbClr val="292929"/>
                </a:solidFill>
                <a:latin typeface="Microsoft Sans Serif"/>
                <a:cs typeface="Microsoft Sans Serif"/>
              </a:rPr>
              <a:t>flights</a:t>
            </a:r>
            <a:endParaRPr sz="2000">
              <a:latin typeface="Microsoft Sans Serif"/>
              <a:cs typeface="Microsoft Sans Serif"/>
            </a:endParaRPr>
          </a:p>
          <a:p>
            <a:pPr marL="320675" marR="315595" indent="-229235">
              <a:lnSpc>
                <a:spcPts val="1920"/>
              </a:lnSpc>
              <a:spcBef>
                <a:spcPts val="1390"/>
              </a:spcBef>
              <a:buFont typeface="Arial"/>
              <a:buChar char="•"/>
              <a:tabLst>
                <a:tab pos="320675" algn="l"/>
              </a:tabLst>
            </a:pPr>
            <a:r>
              <a:rPr sz="2000" dirty="0">
                <a:solidFill>
                  <a:srgbClr val="292929"/>
                </a:solidFill>
                <a:latin typeface="Microsoft Sans Serif"/>
                <a:cs typeface="Microsoft Sans Serif"/>
              </a:rPr>
              <a:t>For</a:t>
            </a:r>
            <a:r>
              <a:rPr sz="2000" spc="-135" dirty="0">
                <a:solidFill>
                  <a:srgbClr val="292929"/>
                </a:solidFill>
                <a:latin typeface="Microsoft Sans Serif"/>
                <a:cs typeface="Microsoft Sans Serif"/>
              </a:rPr>
              <a:t> </a:t>
            </a:r>
            <a:r>
              <a:rPr sz="2000" dirty="0">
                <a:solidFill>
                  <a:srgbClr val="292929"/>
                </a:solidFill>
                <a:latin typeface="Microsoft Sans Serif"/>
                <a:cs typeface="Microsoft Sans Serif"/>
              </a:rPr>
              <a:t>most</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orbits </a:t>
            </a:r>
            <a:r>
              <a:rPr sz="2000" spc="-135" dirty="0">
                <a:solidFill>
                  <a:srgbClr val="292929"/>
                </a:solidFill>
                <a:latin typeface="Microsoft Sans Serif"/>
                <a:cs typeface="Microsoft Sans Serif"/>
              </a:rPr>
              <a:t>(LEO,</a:t>
            </a:r>
            <a:r>
              <a:rPr sz="2000" spc="5" dirty="0">
                <a:solidFill>
                  <a:srgbClr val="292929"/>
                </a:solidFill>
                <a:latin typeface="Microsoft Sans Serif"/>
                <a:cs typeface="Microsoft Sans Serif"/>
              </a:rPr>
              <a:t> </a:t>
            </a:r>
            <a:r>
              <a:rPr sz="2000" spc="-190" dirty="0">
                <a:solidFill>
                  <a:srgbClr val="292929"/>
                </a:solidFill>
                <a:latin typeface="Microsoft Sans Serif"/>
                <a:cs typeface="Microsoft Sans Serif"/>
              </a:rPr>
              <a:t>ISS,</a:t>
            </a:r>
            <a:r>
              <a:rPr sz="2000" spc="55" dirty="0">
                <a:solidFill>
                  <a:srgbClr val="292929"/>
                </a:solidFill>
                <a:latin typeface="Microsoft Sans Serif"/>
                <a:cs typeface="Microsoft Sans Serif"/>
              </a:rPr>
              <a:t> </a:t>
            </a:r>
            <a:r>
              <a:rPr sz="2000" spc="-140" dirty="0">
                <a:solidFill>
                  <a:srgbClr val="292929"/>
                </a:solidFill>
                <a:latin typeface="Microsoft Sans Serif"/>
                <a:cs typeface="Microsoft Sans Serif"/>
              </a:rPr>
              <a:t>PO,</a:t>
            </a:r>
            <a:r>
              <a:rPr sz="2000" spc="5" dirty="0">
                <a:solidFill>
                  <a:srgbClr val="292929"/>
                </a:solidFill>
                <a:latin typeface="Microsoft Sans Serif"/>
                <a:cs typeface="Microsoft Sans Serif"/>
              </a:rPr>
              <a:t> </a:t>
            </a:r>
            <a:r>
              <a:rPr sz="2000" spc="-204" dirty="0">
                <a:solidFill>
                  <a:srgbClr val="292929"/>
                </a:solidFill>
                <a:latin typeface="Microsoft Sans Serif"/>
                <a:cs typeface="Microsoft Sans Serif"/>
              </a:rPr>
              <a:t>SSO,</a:t>
            </a:r>
            <a:r>
              <a:rPr sz="2000" spc="50" dirty="0">
                <a:solidFill>
                  <a:srgbClr val="292929"/>
                </a:solidFill>
                <a:latin typeface="Microsoft Sans Serif"/>
                <a:cs typeface="Microsoft Sans Serif"/>
              </a:rPr>
              <a:t> </a:t>
            </a:r>
            <a:r>
              <a:rPr sz="2000" spc="-160" dirty="0">
                <a:solidFill>
                  <a:srgbClr val="292929"/>
                </a:solidFill>
                <a:latin typeface="Microsoft Sans Serif"/>
                <a:cs typeface="Microsoft Sans Serif"/>
              </a:rPr>
              <a:t>MEO,</a:t>
            </a:r>
            <a:r>
              <a:rPr sz="2000" spc="25" dirty="0">
                <a:solidFill>
                  <a:srgbClr val="292929"/>
                </a:solidFill>
                <a:latin typeface="Microsoft Sans Serif"/>
                <a:cs typeface="Microsoft Sans Serif"/>
              </a:rPr>
              <a:t> </a:t>
            </a:r>
            <a:r>
              <a:rPr sz="2000" spc="-150" dirty="0">
                <a:solidFill>
                  <a:srgbClr val="292929"/>
                </a:solidFill>
                <a:latin typeface="Microsoft Sans Serif"/>
                <a:cs typeface="Microsoft Sans Serif"/>
              </a:rPr>
              <a:t>VLEO)</a:t>
            </a:r>
            <a:r>
              <a:rPr sz="2000" spc="15"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landing</a:t>
            </a:r>
            <a:r>
              <a:rPr sz="2000" spc="-30" dirty="0">
                <a:solidFill>
                  <a:srgbClr val="292929"/>
                </a:solidFill>
                <a:latin typeface="Microsoft Sans Serif"/>
                <a:cs typeface="Microsoft Sans Serif"/>
              </a:rPr>
              <a:t> </a:t>
            </a:r>
            <a:r>
              <a:rPr sz="2000" spc="-10" dirty="0">
                <a:solidFill>
                  <a:srgbClr val="292929"/>
                </a:solidFill>
                <a:latin typeface="Microsoft Sans Serif"/>
                <a:cs typeface="Microsoft Sans Serif"/>
              </a:rPr>
              <a:t>rates </a:t>
            </a:r>
            <a:r>
              <a:rPr sz="2000" spc="-35" dirty="0">
                <a:solidFill>
                  <a:srgbClr val="292929"/>
                </a:solidFill>
                <a:latin typeface="Microsoft Sans Serif"/>
                <a:cs typeface="Microsoft Sans Serif"/>
              </a:rPr>
              <a:t>appear</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60" dirty="0">
                <a:solidFill>
                  <a:srgbClr val="292929"/>
                </a:solidFill>
                <a:latin typeface="Microsoft Sans Serif"/>
                <a:cs typeface="Microsoft Sans Serif"/>
              </a:rPr>
              <a:t> </a:t>
            </a:r>
            <a:r>
              <a:rPr sz="2000" spc="-70" dirty="0">
                <a:solidFill>
                  <a:srgbClr val="292929"/>
                </a:solidFill>
                <a:latin typeface="Microsoft Sans Serif"/>
                <a:cs typeface="Microsoft Sans Serif"/>
              </a:rPr>
              <a:t>increase</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with</a:t>
            </a:r>
            <a:r>
              <a:rPr sz="2000" spc="65" dirty="0">
                <a:solidFill>
                  <a:srgbClr val="292929"/>
                </a:solidFill>
                <a:latin typeface="Microsoft Sans Serif"/>
                <a:cs typeface="Microsoft Sans Serif"/>
              </a:rPr>
              <a:t> </a:t>
            </a:r>
            <a:r>
              <a:rPr sz="2000" dirty="0">
                <a:solidFill>
                  <a:srgbClr val="292929"/>
                </a:solidFill>
                <a:latin typeface="Microsoft Sans Serif"/>
                <a:cs typeface="Microsoft Sans Serif"/>
              </a:rPr>
              <a:t>flight</a:t>
            </a:r>
            <a:r>
              <a:rPr sz="2000" spc="50" dirty="0">
                <a:solidFill>
                  <a:srgbClr val="292929"/>
                </a:solidFill>
                <a:latin typeface="Microsoft Sans Serif"/>
                <a:cs typeface="Microsoft Sans Serif"/>
              </a:rPr>
              <a:t> </a:t>
            </a:r>
            <a:r>
              <a:rPr sz="2000" spc="-10" dirty="0">
                <a:solidFill>
                  <a:srgbClr val="292929"/>
                </a:solidFill>
                <a:latin typeface="Microsoft Sans Serif"/>
                <a:cs typeface="Microsoft Sans Serif"/>
              </a:rPr>
              <a:t>numbers</a:t>
            </a:r>
            <a:endParaRPr sz="2000">
              <a:latin typeface="Microsoft Sans Serif"/>
              <a:cs typeface="Microsoft Sans Serif"/>
            </a:endParaRPr>
          </a:p>
          <a:p>
            <a:pPr marL="320040" indent="-228600">
              <a:lnSpc>
                <a:spcPct val="100000"/>
              </a:lnSpc>
              <a:spcBef>
                <a:spcPts val="925"/>
              </a:spcBef>
              <a:buFont typeface="Arial"/>
              <a:buChar char="•"/>
              <a:tabLst>
                <a:tab pos="320040" algn="l"/>
              </a:tabLst>
            </a:pPr>
            <a:r>
              <a:rPr sz="2000" spc="-80" dirty="0">
                <a:solidFill>
                  <a:srgbClr val="292929"/>
                </a:solidFill>
                <a:latin typeface="Microsoft Sans Serif"/>
                <a:cs typeface="Microsoft Sans Serif"/>
              </a:rPr>
              <a:t>There</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no</a:t>
            </a:r>
            <a:r>
              <a:rPr sz="2000" spc="10" dirty="0">
                <a:solidFill>
                  <a:srgbClr val="292929"/>
                </a:solidFill>
                <a:latin typeface="Microsoft Sans Serif"/>
                <a:cs typeface="Microsoft Sans Serif"/>
              </a:rPr>
              <a:t> </a:t>
            </a:r>
            <a:r>
              <a:rPr sz="2000" spc="-10" dirty="0">
                <a:solidFill>
                  <a:srgbClr val="292929"/>
                </a:solidFill>
                <a:latin typeface="Microsoft Sans Serif"/>
                <a:cs typeface="Microsoft Sans Serif"/>
              </a:rPr>
              <a:t>relationship</a:t>
            </a:r>
            <a:r>
              <a:rPr sz="2000" spc="-30" dirty="0">
                <a:solidFill>
                  <a:srgbClr val="292929"/>
                </a:solidFill>
                <a:latin typeface="Microsoft Sans Serif"/>
                <a:cs typeface="Microsoft Sans Serif"/>
              </a:rPr>
              <a:t> </a:t>
            </a:r>
            <a:r>
              <a:rPr sz="2000" spc="-35" dirty="0">
                <a:solidFill>
                  <a:srgbClr val="292929"/>
                </a:solidFill>
                <a:latin typeface="Microsoft Sans Serif"/>
                <a:cs typeface="Microsoft Sans Serif"/>
              </a:rPr>
              <a:t>between</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flight</a:t>
            </a:r>
            <a:r>
              <a:rPr sz="2000" spc="-10" dirty="0">
                <a:solidFill>
                  <a:srgbClr val="292929"/>
                </a:solidFill>
                <a:latin typeface="Microsoft Sans Serif"/>
                <a:cs typeface="Microsoft Sans Serif"/>
              </a:rPr>
              <a:t> </a:t>
            </a:r>
            <a:r>
              <a:rPr sz="2000" spc="-25" dirty="0">
                <a:solidFill>
                  <a:srgbClr val="292929"/>
                </a:solidFill>
                <a:latin typeface="Microsoft Sans Serif"/>
                <a:cs typeface="Microsoft Sans Serif"/>
              </a:rPr>
              <a:t>number</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and orbit</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for</a:t>
            </a:r>
            <a:r>
              <a:rPr sz="2000" spc="20" dirty="0">
                <a:solidFill>
                  <a:srgbClr val="292929"/>
                </a:solidFill>
                <a:latin typeface="Microsoft Sans Serif"/>
                <a:cs typeface="Microsoft Sans Serif"/>
              </a:rPr>
              <a:t> </a:t>
            </a:r>
            <a:r>
              <a:rPr sz="2000" spc="-25" dirty="0">
                <a:solidFill>
                  <a:srgbClr val="292929"/>
                </a:solidFill>
                <a:latin typeface="Microsoft Sans Serif"/>
                <a:cs typeface="Microsoft Sans Serif"/>
              </a:rPr>
              <a:t>GTO</a:t>
            </a:r>
            <a:endParaRPr sz="2000">
              <a:latin typeface="Microsoft Sans Serif"/>
              <a:cs typeface="Microsoft Sans Serif"/>
            </a:endParaRPr>
          </a:p>
        </p:txBody>
      </p:sp>
      <p:pic>
        <p:nvPicPr>
          <p:cNvPr id="5" name="object 5"/>
          <p:cNvPicPr/>
          <p:nvPr/>
        </p:nvPicPr>
        <p:blipFill>
          <a:blip r:embed="rId2" cstate="print"/>
          <a:stretch>
            <a:fillRect/>
          </a:stretch>
        </p:blipFill>
        <p:spPr>
          <a:xfrm>
            <a:off x="2763011" y="1429511"/>
            <a:ext cx="4936236" cy="31165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23</a:t>
            </a:r>
            <a:endParaRPr sz="1600">
              <a:latin typeface="Microsoft Sans Serif"/>
              <a:cs typeface="Microsoft Sans Serif"/>
            </a:endParaRPr>
          </a:p>
        </p:txBody>
      </p:sp>
      <p:sp>
        <p:nvSpPr>
          <p:cNvPr id="3" name="object 3"/>
          <p:cNvSpPr txBox="1">
            <a:spLocks noGrp="1"/>
          </p:cNvSpPr>
          <p:nvPr>
            <p:ph type="title"/>
          </p:nvPr>
        </p:nvSpPr>
        <p:spPr>
          <a:xfrm>
            <a:off x="848969" y="417652"/>
            <a:ext cx="4531995" cy="589280"/>
          </a:xfrm>
          <a:prstGeom prst="rect">
            <a:avLst/>
          </a:prstGeom>
        </p:spPr>
        <p:txBody>
          <a:bodyPr vert="horz" wrap="square" lIns="0" tIns="12065" rIns="0" bIns="0" rtlCol="0">
            <a:spAutoFit/>
          </a:bodyPr>
          <a:lstStyle/>
          <a:p>
            <a:pPr marL="12700">
              <a:lnSpc>
                <a:spcPct val="100000"/>
              </a:lnSpc>
              <a:spcBef>
                <a:spcPts val="95"/>
              </a:spcBef>
            </a:pPr>
            <a:r>
              <a:rPr spc="-120" dirty="0"/>
              <a:t>Payload</a:t>
            </a:r>
            <a:r>
              <a:rPr spc="-65" dirty="0"/>
              <a:t> </a:t>
            </a:r>
            <a:r>
              <a:rPr spc="-100" dirty="0"/>
              <a:t>vs.</a:t>
            </a:r>
            <a:r>
              <a:rPr spc="-70" dirty="0"/>
              <a:t> </a:t>
            </a:r>
            <a:r>
              <a:rPr dirty="0"/>
              <a:t>Orbit</a:t>
            </a:r>
            <a:r>
              <a:rPr spc="-45" dirty="0"/>
              <a:t> </a:t>
            </a:r>
            <a:r>
              <a:rPr spc="-135" dirty="0"/>
              <a:t>Type</a:t>
            </a:r>
          </a:p>
        </p:txBody>
      </p:sp>
      <p:sp>
        <p:nvSpPr>
          <p:cNvPr id="4" name="object 4"/>
          <p:cNvSpPr txBox="1"/>
          <p:nvPr/>
        </p:nvSpPr>
        <p:spPr>
          <a:xfrm>
            <a:off x="1159763" y="4651247"/>
            <a:ext cx="9016365" cy="1775460"/>
          </a:xfrm>
          <a:prstGeom prst="rect">
            <a:avLst/>
          </a:prstGeom>
          <a:ln w="12700">
            <a:solidFill>
              <a:srgbClr val="44536A"/>
            </a:solidFill>
          </a:ln>
        </p:spPr>
        <p:txBody>
          <a:bodyPr vert="horz" wrap="square" lIns="0" tIns="28575" rIns="0" bIns="0" rtlCol="0">
            <a:spAutoFit/>
          </a:bodyPr>
          <a:lstStyle/>
          <a:p>
            <a:pPr marL="320040" indent="-228600">
              <a:lnSpc>
                <a:spcPct val="100000"/>
              </a:lnSpc>
              <a:spcBef>
                <a:spcPts val="225"/>
              </a:spcBef>
              <a:buFont typeface="Arial"/>
              <a:buChar char="•"/>
              <a:tabLst>
                <a:tab pos="320040" algn="l"/>
              </a:tabLst>
            </a:pPr>
            <a:r>
              <a:rPr sz="2200" spc="-110" dirty="0">
                <a:solidFill>
                  <a:srgbClr val="292929"/>
                </a:solidFill>
                <a:latin typeface="Microsoft Sans Serif"/>
                <a:cs typeface="Microsoft Sans Serif"/>
              </a:rPr>
              <a:t>Successful</a:t>
            </a:r>
            <a:r>
              <a:rPr sz="2200" spc="-3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r>
              <a:rPr sz="2200" spc="-30" dirty="0">
                <a:solidFill>
                  <a:srgbClr val="292929"/>
                </a:solidFill>
                <a:latin typeface="Microsoft Sans Serif"/>
                <a:cs typeface="Microsoft Sans Serif"/>
              </a:rPr>
              <a:t> rates</a:t>
            </a:r>
            <a:r>
              <a:rPr sz="2200" spc="-20" dirty="0">
                <a:solidFill>
                  <a:srgbClr val="292929"/>
                </a:solidFill>
                <a:latin typeface="Microsoft Sans Serif"/>
                <a:cs typeface="Microsoft Sans Serif"/>
              </a:rPr>
              <a:t> </a:t>
            </a:r>
            <a:r>
              <a:rPr sz="2200" spc="-65" dirty="0">
                <a:solidFill>
                  <a:srgbClr val="292929"/>
                </a:solidFill>
                <a:latin typeface="Microsoft Sans Serif"/>
                <a:cs typeface="Microsoft Sans Serif"/>
              </a:rPr>
              <a:t>(Class=1)</a:t>
            </a:r>
            <a:r>
              <a:rPr sz="2200" spc="-5" dirty="0">
                <a:solidFill>
                  <a:srgbClr val="292929"/>
                </a:solidFill>
                <a:latin typeface="Microsoft Sans Serif"/>
                <a:cs typeface="Microsoft Sans Serif"/>
              </a:rPr>
              <a:t> </a:t>
            </a:r>
            <a:r>
              <a:rPr sz="2200" spc="-45" dirty="0">
                <a:solidFill>
                  <a:srgbClr val="292929"/>
                </a:solidFill>
                <a:latin typeface="Microsoft Sans Serif"/>
                <a:cs typeface="Microsoft Sans Serif"/>
              </a:rPr>
              <a:t>appear</a:t>
            </a:r>
            <a:r>
              <a:rPr sz="2200" spc="-35" dirty="0">
                <a:solidFill>
                  <a:srgbClr val="292929"/>
                </a:solidFill>
                <a:latin typeface="Microsoft Sans Serif"/>
                <a:cs typeface="Microsoft Sans Serif"/>
              </a:rPr>
              <a:t> </a:t>
            </a:r>
            <a:r>
              <a:rPr sz="2200" dirty="0">
                <a:solidFill>
                  <a:srgbClr val="292929"/>
                </a:solidFill>
                <a:latin typeface="Microsoft Sans Serif"/>
                <a:cs typeface="Microsoft Sans Serif"/>
              </a:rPr>
              <a:t>to</a:t>
            </a:r>
            <a:r>
              <a:rPr sz="2200" spc="-10" dirty="0">
                <a:solidFill>
                  <a:srgbClr val="292929"/>
                </a:solidFill>
                <a:latin typeface="Microsoft Sans Serif"/>
                <a:cs typeface="Microsoft Sans Serif"/>
              </a:rPr>
              <a:t> </a:t>
            </a:r>
            <a:r>
              <a:rPr sz="2200" spc="-90" dirty="0">
                <a:solidFill>
                  <a:srgbClr val="292929"/>
                </a:solidFill>
                <a:latin typeface="Microsoft Sans Serif"/>
                <a:cs typeface="Microsoft Sans Serif"/>
              </a:rPr>
              <a:t>increase</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25" dirty="0">
                <a:solidFill>
                  <a:srgbClr val="292929"/>
                </a:solidFill>
                <a:latin typeface="Microsoft Sans Serif"/>
                <a:cs typeface="Microsoft Sans Serif"/>
              </a:rPr>
              <a:t> </a:t>
            </a:r>
            <a:r>
              <a:rPr sz="2200" spc="-20" dirty="0">
                <a:solidFill>
                  <a:srgbClr val="292929"/>
                </a:solidFill>
                <a:latin typeface="Microsoft Sans Serif"/>
                <a:cs typeface="Microsoft Sans Serif"/>
              </a:rPr>
              <a:t>pay </a:t>
            </a:r>
            <a:r>
              <a:rPr sz="2200" dirty="0">
                <a:solidFill>
                  <a:srgbClr val="292929"/>
                </a:solidFill>
                <a:latin typeface="Microsoft Sans Serif"/>
                <a:cs typeface="Microsoft Sans Serif"/>
              </a:rPr>
              <a:t>load</a:t>
            </a:r>
            <a:r>
              <a:rPr sz="2200" spc="-25" dirty="0">
                <a:solidFill>
                  <a:srgbClr val="292929"/>
                </a:solidFill>
                <a:latin typeface="Microsoft Sans Serif"/>
                <a:cs typeface="Microsoft Sans Serif"/>
              </a:rPr>
              <a:t> for</a:t>
            </a:r>
            <a:endParaRPr sz="2200" dirty="0">
              <a:latin typeface="Microsoft Sans Serif"/>
              <a:cs typeface="Microsoft Sans Serif"/>
            </a:endParaRPr>
          </a:p>
          <a:p>
            <a:pPr marL="320675">
              <a:lnSpc>
                <a:spcPct val="100000"/>
              </a:lnSpc>
              <a:spcBef>
                <a:spcPts val="5"/>
              </a:spcBef>
            </a:pPr>
            <a:r>
              <a:rPr sz="2200" dirty="0">
                <a:solidFill>
                  <a:srgbClr val="292929"/>
                </a:solidFill>
                <a:latin typeface="Microsoft Sans Serif"/>
                <a:cs typeface="Microsoft Sans Serif"/>
              </a:rPr>
              <a:t>orbits</a:t>
            </a:r>
            <a:r>
              <a:rPr sz="2200" spc="-30" dirty="0">
                <a:solidFill>
                  <a:srgbClr val="292929"/>
                </a:solidFill>
                <a:latin typeface="Microsoft Sans Serif"/>
                <a:cs typeface="Microsoft Sans Serif"/>
              </a:rPr>
              <a:t> </a:t>
            </a:r>
            <a:r>
              <a:rPr sz="2200" spc="-170" dirty="0">
                <a:solidFill>
                  <a:srgbClr val="292929"/>
                </a:solidFill>
                <a:latin typeface="Microsoft Sans Serif"/>
                <a:cs typeface="Microsoft Sans Serif"/>
              </a:rPr>
              <a:t>LEO,</a:t>
            </a:r>
            <a:r>
              <a:rPr sz="2200" spc="30" dirty="0">
                <a:solidFill>
                  <a:srgbClr val="292929"/>
                </a:solidFill>
                <a:latin typeface="Microsoft Sans Serif"/>
                <a:cs typeface="Microsoft Sans Serif"/>
              </a:rPr>
              <a:t> </a:t>
            </a:r>
            <a:r>
              <a:rPr sz="2200" spc="-215" dirty="0">
                <a:solidFill>
                  <a:srgbClr val="292929"/>
                </a:solidFill>
                <a:latin typeface="Microsoft Sans Serif"/>
                <a:cs typeface="Microsoft Sans Serif"/>
              </a:rPr>
              <a:t>ISS,</a:t>
            </a:r>
            <a:r>
              <a:rPr sz="2200" spc="55" dirty="0">
                <a:solidFill>
                  <a:srgbClr val="292929"/>
                </a:solidFill>
                <a:latin typeface="Microsoft Sans Serif"/>
                <a:cs typeface="Microsoft Sans Serif"/>
              </a:rPr>
              <a:t> </a:t>
            </a:r>
            <a:r>
              <a:rPr sz="2200" spc="-155" dirty="0">
                <a:solidFill>
                  <a:srgbClr val="292929"/>
                </a:solidFill>
                <a:latin typeface="Microsoft Sans Serif"/>
                <a:cs typeface="Microsoft Sans Serif"/>
              </a:rPr>
              <a:t>PO,</a:t>
            </a:r>
            <a:r>
              <a:rPr sz="2200" spc="25" dirty="0">
                <a:solidFill>
                  <a:srgbClr val="292929"/>
                </a:solidFill>
                <a:latin typeface="Microsoft Sans Serif"/>
                <a:cs typeface="Microsoft Sans Serif"/>
              </a:rPr>
              <a:t> </a:t>
            </a:r>
            <a:r>
              <a:rPr sz="2200" spc="-10" dirty="0">
                <a:solidFill>
                  <a:srgbClr val="292929"/>
                </a:solidFill>
                <a:latin typeface="Microsoft Sans Serif"/>
                <a:cs typeface="Microsoft Sans Serif"/>
              </a:rPr>
              <a:t>and</a:t>
            </a:r>
            <a:r>
              <a:rPr sz="2200" spc="15" dirty="0">
                <a:solidFill>
                  <a:srgbClr val="292929"/>
                </a:solidFill>
                <a:latin typeface="Microsoft Sans Serif"/>
                <a:cs typeface="Microsoft Sans Serif"/>
              </a:rPr>
              <a:t> </a:t>
            </a:r>
            <a:r>
              <a:rPr sz="2200" spc="-300" dirty="0">
                <a:solidFill>
                  <a:srgbClr val="292929"/>
                </a:solidFill>
                <a:latin typeface="Microsoft Sans Serif"/>
                <a:cs typeface="Microsoft Sans Serif"/>
              </a:rPr>
              <a:t>SSO</a:t>
            </a:r>
            <a:endParaRPr sz="2200" dirty="0">
              <a:latin typeface="Microsoft Sans Serif"/>
              <a:cs typeface="Microsoft Sans Serif"/>
            </a:endParaRPr>
          </a:p>
          <a:p>
            <a:pPr marL="320675" marR="240029" indent="-229235">
              <a:lnSpc>
                <a:spcPct val="100000"/>
              </a:lnSpc>
              <a:spcBef>
                <a:spcPts val="1405"/>
              </a:spcBef>
              <a:buFont typeface="Arial"/>
              <a:buChar char="•"/>
              <a:tabLst>
                <a:tab pos="320675" algn="l"/>
              </a:tabLst>
            </a:pPr>
            <a:r>
              <a:rPr sz="2200" dirty="0">
                <a:solidFill>
                  <a:srgbClr val="292929"/>
                </a:solidFill>
                <a:latin typeface="Microsoft Sans Serif"/>
                <a:cs typeface="Microsoft Sans Serif"/>
              </a:rPr>
              <a:t>For</a:t>
            </a:r>
            <a:r>
              <a:rPr sz="2200" spc="-130" dirty="0">
                <a:solidFill>
                  <a:srgbClr val="292929"/>
                </a:solidFill>
                <a:latin typeface="Microsoft Sans Serif"/>
                <a:cs typeface="Microsoft Sans Serif"/>
              </a:rPr>
              <a:t> </a:t>
            </a:r>
            <a:r>
              <a:rPr sz="2200" spc="-285" dirty="0">
                <a:solidFill>
                  <a:srgbClr val="292929"/>
                </a:solidFill>
                <a:latin typeface="Microsoft Sans Serif"/>
                <a:cs typeface="Microsoft Sans Serif"/>
              </a:rPr>
              <a:t>GEO</a:t>
            </a:r>
            <a:r>
              <a:rPr sz="2200" spc="75" dirty="0">
                <a:solidFill>
                  <a:srgbClr val="292929"/>
                </a:solidFill>
                <a:latin typeface="Microsoft Sans Serif"/>
                <a:cs typeface="Microsoft Sans Serif"/>
              </a:rPr>
              <a:t> </a:t>
            </a:r>
            <a:r>
              <a:rPr sz="2200" dirty="0">
                <a:solidFill>
                  <a:srgbClr val="292929"/>
                </a:solidFill>
                <a:latin typeface="Microsoft Sans Serif"/>
                <a:cs typeface="Microsoft Sans Serif"/>
              </a:rPr>
              <a:t>orbit,</a:t>
            </a:r>
            <a:r>
              <a:rPr sz="2200" spc="-20" dirty="0">
                <a:solidFill>
                  <a:srgbClr val="292929"/>
                </a:solidFill>
                <a:latin typeface="Microsoft Sans Serif"/>
                <a:cs typeface="Microsoft Sans Serif"/>
              </a:rPr>
              <a:t> </a:t>
            </a:r>
            <a:r>
              <a:rPr sz="2200" dirty="0">
                <a:solidFill>
                  <a:srgbClr val="292929"/>
                </a:solidFill>
                <a:latin typeface="Microsoft Sans Serif"/>
                <a:cs typeface="Microsoft Sans Serif"/>
              </a:rPr>
              <a:t>there</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is</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not</a:t>
            </a:r>
            <a:r>
              <a:rPr sz="2200" spc="-30" dirty="0">
                <a:solidFill>
                  <a:srgbClr val="292929"/>
                </a:solidFill>
                <a:latin typeface="Microsoft Sans Serif"/>
                <a:cs typeface="Microsoft Sans Serif"/>
              </a:rPr>
              <a:t> </a:t>
            </a:r>
            <a:r>
              <a:rPr sz="2200" spc="-55" dirty="0">
                <a:solidFill>
                  <a:srgbClr val="292929"/>
                </a:solidFill>
                <a:latin typeface="Microsoft Sans Serif"/>
                <a:cs typeface="Microsoft Sans Serif"/>
              </a:rPr>
              <a:t>clear</a:t>
            </a:r>
            <a:r>
              <a:rPr sz="2200" spc="-30" dirty="0">
                <a:solidFill>
                  <a:srgbClr val="292929"/>
                </a:solidFill>
                <a:latin typeface="Microsoft Sans Serif"/>
                <a:cs typeface="Microsoft Sans Serif"/>
              </a:rPr>
              <a:t> </a:t>
            </a:r>
            <a:r>
              <a:rPr sz="2200" dirty="0">
                <a:solidFill>
                  <a:srgbClr val="292929"/>
                </a:solidFill>
                <a:latin typeface="Microsoft Sans Serif"/>
                <a:cs typeface="Microsoft Sans Serif"/>
              </a:rPr>
              <a:t>pattern</a:t>
            </a:r>
            <a:r>
              <a:rPr sz="2200" spc="-20" dirty="0">
                <a:solidFill>
                  <a:srgbClr val="292929"/>
                </a:solidFill>
                <a:latin typeface="Microsoft Sans Serif"/>
                <a:cs typeface="Microsoft Sans Serif"/>
              </a:rPr>
              <a:t> </a:t>
            </a:r>
            <a:r>
              <a:rPr sz="2200" spc="-40" dirty="0">
                <a:solidFill>
                  <a:srgbClr val="292929"/>
                </a:solidFill>
                <a:latin typeface="Microsoft Sans Serif"/>
                <a:cs typeface="Microsoft Sans Serif"/>
              </a:rPr>
              <a:t>between</a:t>
            </a:r>
            <a:r>
              <a:rPr sz="2200" spc="-25" dirty="0">
                <a:solidFill>
                  <a:srgbClr val="292929"/>
                </a:solidFill>
                <a:latin typeface="Microsoft Sans Serif"/>
                <a:cs typeface="Microsoft Sans Serif"/>
              </a:rPr>
              <a:t> </a:t>
            </a:r>
            <a:r>
              <a:rPr sz="2200" spc="-30" dirty="0">
                <a:solidFill>
                  <a:srgbClr val="292929"/>
                </a:solidFill>
                <a:latin typeface="Microsoft Sans Serif"/>
                <a:cs typeface="Microsoft Sans Serif"/>
              </a:rPr>
              <a:t>payload</a:t>
            </a:r>
            <a:r>
              <a:rPr sz="2200" spc="-40" dirty="0">
                <a:solidFill>
                  <a:srgbClr val="292929"/>
                </a:solidFill>
                <a:latin typeface="Microsoft Sans Serif"/>
                <a:cs typeface="Microsoft Sans Serif"/>
              </a:rPr>
              <a:t> </a:t>
            </a:r>
            <a:r>
              <a:rPr sz="2200" dirty="0">
                <a:solidFill>
                  <a:srgbClr val="292929"/>
                </a:solidFill>
                <a:latin typeface="Microsoft Sans Serif"/>
                <a:cs typeface="Microsoft Sans Serif"/>
              </a:rPr>
              <a:t>and</a:t>
            </a:r>
            <a:r>
              <a:rPr sz="2200" spc="-25" dirty="0">
                <a:solidFill>
                  <a:srgbClr val="292929"/>
                </a:solidFill>
                <a:latin typeface="Microsoft Sans Serif"/>
                <a:cs typeface="Microsoft Sans Serif"/>
              </a:rPr>
              <a:t> </a:t>
            </a:r>
            <a:r>
              <a:rPr sz="2200" dirty="0">
                <a:solidFill>
                  <a:srgbClr val="292929"/>
                </a:solidFill>
                <a:latin typeface="Microsoft Sans Serif"/>
                <a:cs typeface="Microsoft Sans Serif"/>
              </a:rPr>
              <a:t>orbit</a:t>
            </a:r>
            <a:r>
              <a:rPr sz="2200" spc="-25" dirty="0">
                <a:solidFill>
                  <a:srgbClr val="292929"/>
                </a:solidFill>
                <a:latin typeface="Microsoft Sans Serif"/>
                <a:cs typeface="Microsoft Sans Serif"/>
              </a:rPr>
              <a:t> for </a:t>
            </a:r>
            <a:r>
              <a:rPr sz="2200" spc="-95" dirty="0">
                <a:solidFill>
                  <a:srgbClr val="292929"/>
                </a:solidFill>
                <a:latin typeface="Microsoft Sans Serif"/>
                <a:cs typeface="Microsoft Sans Serif"/>
              </a:rPr>
              <a:t>successful</a:t>
            </a:r>
            <a:r>
              <a:rPr sz="2200" spc="15" dirty="0">
                <a:solidFill>
                  <a:srgbClr val="292929"/>
                </a:solidFill>
                <a:latin typeface="Microsoft Sans Serif"/>
                <a:cs typeface="Microsoft Sans Serif"/>
              </a:rPr>
              <a:t> </a:t>
            </a:r>
            <a:r>
              <a:rPr sz="2200" dirty="0">
                <a:solidFill>
                  <a:srgbClr val="292929"/>
                </a:solidFill>
                <a:latin typeface="Microsoft Sans Serif"/>
                <a:cs typeface="Microsoft Sans Serif"/>
              </a:rPr>
              <a:t>or</a:t>
            </a:r>
            <a:r>
              <a:rPr sz="2200" spc="25" dirty="0">
                <a:solidFill>
                  <a:srgbClr val="292929"/>
                </a:solidFill>
                <a:latin typeface="Microsoft Sans Serif"/>
                <a:cs typeface="Microsoft Sans Serif"/>
              </a:rPr>
              <a:t> </a:t>
            </a:r>
            <a:r>
              <a:rPr sz="2200" spc="-80" dirty="0">
                <a:solidFill>
                  <a:srgbClr val="292929"/>
                </a:solidFill>
                <a:latin typeface="Microsoft Sans Serif"/>
                <a:cs typeface="Microsoft Sans Serif"/>
              </a:rPr>
              <a:t>unsuccessful</a:t>
            </a:r>
            <a:r>
              <a:rPr sz="2200" spc="2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landing</a:t>
            </a:r>
            <a:endParaRPr sz="2200" dirty="0">
              <a:latin typeface="Microsoft Sans Serif"/>
              <a:cs typeface="Microsoft Sans Serif"/>
            </a:endParaRPr>
          </a:p>
        </p:txBody>
      </p:sp>
      <p:pic>
        <p:nvPicPr>
          <p:cNvPr id="5" name="object 5"/>
          <p:cNvPicPr/>
          <p:nvPr/>
        </p:nvPicPr>
        <p:blipFill>
          <a:blip r:embed="rId2" cstate="print"/>
          <a:stretch>
            <a:fillRect/>
          </a:stretch>
        </p:blipFill>
        <p:spPr>
          <a:xfrm>
            <a:off x="2942844" y="1447800"/>
            <a:ext cx="4824983" cy="30952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24</a:t>
            </a:r>
            <a:endParaRPr sz="1600">
              <a:latin typeface="Microsoft Sans Serif"/>
              <a:cs typeface="Microsoft Sans Serif"/>
            </a:endParaRPr>
          </a:p>
        </p:txBody>
      </p:sp>
      <p:sp>
        <p:nvSpPr>
          <p:cNvPr id="3" name="object 3"/>
          <p:cNvSpPr txBox="1">
            <a:spLocks noGrp="1"/>
          </p:cNvSpPr>
          <p:nvPr>
            <p:ph type="title"/>
          </p:nvPr>
        </p:nvSpPr>
        <p:spPr>
          <a:xfrm>
            <a:off x="848969" y="417398"/>
            <a:ext cx="5796915" cy="589280"/>
          </a:xfrm>
          <a:prstGeom prst="rect">
            <a:avLst/>
          </a:prstGeom>
        </p:spPr>
        <p:txBody>
          <a:bodyPr vert="horz" wrap="square" lIns="0" tIns="12065" rIns="0" bIns="0" rtlCol="0">
            <a:spAutoFit/>
          </a:bodyPr>
          <a:lstStyle/>
          <a:p>
            <a:pPr marL="12700">
              <a:lnSpc>
                <a:spcPct val="100000"/>
              </a:lnSpc>
              <a:spcBef>
                <a:spcPts val="95"/>
              </a:spcBef>
            </a:pPr>
            <a:r>
              <a:rPr spc="-130" dirty="0"/>
              <a:t>Launch</a:t>
            </a:r>
            <a:r>
              <a:rPr spc="-45" dirty="0"/>
              <a:t> </a:t>
            </a:r>
            <a:r>
              <a:rPr spc="-254" dirty="0"/>
              <a:t>Success</a:t>
            </a:r>
            <a:r>
              <a:rPr spc="5" dirty="0"/>
              <a:t> </a:t>
            </a:r>
            <a:r>
              <a:rPr spc="-114" dirty="0"/>
              <a:t>Yearly</a:t>
            </a:r>
            <a:r>
              <a:rPr spc="-35" dirty="0"/>
              <a:t> </a:t>
            </a:r>
            <a:r>
              <a:rPr spc="-105" dirty="0"/>
              <a:t>Trend</a:t>
            </a:r>
          </a:p>
        </p:txBody>
      </p:sp>
      <p:pic>
        <p:nvPicPr>
          <p:cNvPr id="4" name="object 4"/>
          <p:cNvPicPr/>
          <p:nvPr/>
        </p:nvPicPr>
        <p:blipFill>
          <a:blip r:embed="rId2" cstate="print"/>
          <a:stretch>
            <a:fillRect/>
          </a:stretch>
        </p:blipFill>
        <p:spPr>
          <a:xfrm>
            <a:off x="2752344" y="1315211"/>
            <a:ext cx="5417820" cy="3177540"/>
          </a:xfrm>
          <a:prstGeom prst="rect">
            <a:avLst/>
          </a:prstGeom>
        </p:spPr>
      </p:pic>
      <p:sp>
        <p:nvSpPr>
          <p:cNvPr id="5" name="object 5"/>
          <p:cNvSpPr txBox="1"/>
          <p:nvPr/>
        </p:nvSpPr>
        <p:spPr>
          <a:xfrm>
            <a:off x="1159763" y="4651247"/>
            <a:ext cx="9212580" cy="1775460"/>
          </a:xfrm>
          <a:prstGeom prst="rect">
            <a:avLst/>
          </a:prstGeom>
          <a:ln w="12700">
            <a:solidFill>
              <a:srgbClr val="44536A"/>
            </a:solidFill>
          </a:ln>
        </p:spPr>
        <p:txBody>
          <a:bodyPr vert="horz" wrap="square" lIns="0" tIns="0" rIns="0" bIns="0" rtlCol="0">
            <a:spAutoFit/>
          </a:bodyPr>
          <a:lstStyle/>
          <a:p>
            <a:pPr marL="320040" indent="-228600">
              <a:lnSpc>
                <a:spcPts val="2205"/>
              </a:lnSpc>
              <a:buFont typeface="Arial"/>
              <a:buChar char="•"/>
              <a:tabLst>
                <a:tab pos="320040" algn="l"/>
              </a:tabLst>
            </a:pPr>
            <a:r>
              <a:rPr sz="2000" spc="-135" dirty="0">
                <a:solidFill>
                  <a:srgbClr val="292929"/>
                </a:solidFill>
                <a:latin typeface="Microsoft Sans Serif"/>
                <a:cs typeface="Microsoft Sans Serif"/>
              </a:rPr>
              <a:t>Success</a:t>
            </a:r>
            <a:r>
              <a:rPr sz="2000" dirty="0">
                <a:solidFill>
                  <a:srgbClr val="292929"/>
                </a:solidFill>
                <a:latin typeface="Microsoft Sans Serif"/>
                <a:cs typeface="Microsoft Sans Serif"/>
              </a:rPr>
              <a:t> rate</a:t>
            </a:r>
            <a:r>
              <a:rPr sz="2000" spc="-70" dirty="0">
                <a:solidFill>
                  <a:srgbClr val="292929"/>
                </a:solidFill>
                <a:latin typeface="Microsoft Sans Serif"/>
                <a:cs typeface="Microsoft Sans Serif"/>
              </a:rPr>
              <a:t> </a:t>
            </a:r>
            <a:r>
              <a:rPr sz="2000" spc="-60" dirty="0">
                <a:solidFill>
                  <a:srgbClr val="292929"/>
                </a:solidFill>
                <a:latin typeface="Microsoft Sans Serif"/>
                <a:cs typeface="Microsoft Sans Serif"/>
              </a:rPr>
              <a:t>(Class=1)</a:t>
            </a:r>
            <a:r>
              <a:rPr sz="2000" spc="-25" dirty="0">
                <a:solidFill>
                  <a:srgbClr val="292929"/>
                </a:solidFill>
                <a:latin typeface="Microsoft Sans Serif"/>
                <a:cs typeface="Microsoft Sans Serif"/>
              </a:rPr>
              <a:t> </a:t>
            </a:r>
            <a:r>
              <a:rPr sz="2000" spc="-55" dirty="0">
                <a:solidFill>
                  <a:srgbClr val="292929"/>
                </a:solidFill>
                <a:latin typeface="Microsoft Sans Serif"/>
                <a:cs typeface="Microsoft Sans Serif"/>
              </a:rPr>
              <a:t>increased</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by</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about</a:t>
            </a:r>
            <a:r>
              <a:rPr sz="2000" spc="-25" dirty="0">
                <a:solidFill>
                  <a:srgbClr val="292929"/>
                </a:solidFill>
                <a:latin typeface="Microsoft Sans Serif"/>
                <a:cs typeface="Microsoft Sans Serif"/>
              </a:rPr>
              <a:t> </a:t>
            </a:r>
            <a:r>
              <a:rPr sz="2000" spc="65" dirty="0">
                <a:solidFill>
                  <a:srgbClr val="292929"/>
                </a:solidFill>
                <a:latin typeface="Microsoft Sans Serif"/>
                <a:cs typeface="Microsoft Sans Serif"/>
              </a:rPr>
              <a:t>80%</a:t>
            </a:r>
            <a:r>
              <a:rPr sz="2000" spc="-15" dirty="0">
                <a:solidFill>
                  <a:srgbClr val="292929"/>
                </a:solidFill>
                <a:latin typeface="Microsoft Sans Serif"/>
                <a:cs typeface="Microsoft Sans Serif"/>
              </a:rPr>
              <a:t> </a:t>
            </a:r>
            <a:r>
              <a:rPr sz="2000" spc="-30" dirty="0">
                <a:solidFill>
                  <a:srgbClr val="292929"/>
                </a:solidFill>
                <a:latin typeface="Microsoft Sans Serif"/>
                <a:cs typeface="Microsoft Sans Serif"/>
              </a:rPr>
              <a:t>between</a:t>
            </a:r>
            <a:r>
              <a:rPr sz="2000" spc="-40"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2013</a:t>
            </a:r>
            <a:r>
              <a:rPr sz="2000" spc="-1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25" dirty="0">
                <a:solidFill>
                  <a:srgbClr val="292929"/>
                </a:solidFill>
                <a:latin typeface="Microsoft Sans Serif"/>
                <a:cs typeface="Microsoft Sans Serif"/>
              </a:rPr>
              <a:t> </a:t>
            </a:r>
            <a:r>
              <a:rPr sz="2000" spc="65" dirty="0">
                <a:solidFill>
                  <a:srgbClr val="292929"/>
                </a:solidFill>
                <a:latin typeface="Microsoft Sans Serif"/>
                <a:cs typeface="Microsoft Sans Serif"/>
              </a:rPr>
              <a:t>2020</a:t>
            </a:r>
            <a:endParaRPr sz="2000">
              <a:latin typeface="Microsoft Sans Serif"/>
              <a:cs typeface="Microsoft Sans Serif"/>
            </a:endParaRPr>
          </a:p>
          <a:p>
            <a:pPr marL="320040" indent="-228600">
              <a:lnSpc>
                <a:spcPts val="2160"/>
              </a:lnSpc>
              <a:spcBef>
                <a:spcPts val="925"/>
              </a:spcBef>
              <a:buFont typeface="Arial"/>
              <a:buChar char="•"/>
              <a:tabLst>
                <a:tab pos="320040" algn="l"/>
              </a:tabLst>
            </a:pPr>
            <a:r>
              <a:rPr sz="2000" spc="-140" dirty="0">
                <a:solidFill>
                  <a:srgbClr val="292929"/>
                </a:solidFill>
                <a:latin typeface="Microsoft Sans Serif"/>
                <a:cs typeface="Microsoft Sans Serif"/>
              </a:rPr>
              <a:t>Success</a:t>
            </a:r>
            <a:r>
              <a:rPr sz="2000" spc="5" dirty="0">
                <a:solidFill>
                  <a:srgbClr val="292929"/>
                </a:solidFill>
                <a:latin typeface="Microsoft Sans Serif"/>
                <a:cs typeface="Microsoft Sans Serif"/>
              </a:rPr>
              <a:t> </a:t>
            </a:r>
            <a:r>
              <a:rPr sz="2000" spc="-20" dirty="0">
                <a:solidFill>
                  <a:srgbClr val="292929"/>
                </a:solidFill>
                <a:latin typeface="Microsoft Sans Serif"/>
                <a:cs typeface="Microsoft Sans Serif"/>
              </a:rPr>
              <a:t>rates</a:t>
            </a:r>
            <a:r>
              <a:rPr sz="2000" spc="-95" dirty="0">
                <a:solidFill>
                  <a:srgbClr val="292929"/>
                </a:solidFill>
                <a:latin typeface="Microsoft Sans Serif"/>
                <a:cs typeface="Microsoft Sans Serif"/>
              </a:rPr>
              <a:t> </a:t>
            </a:r>
            <a:r>
              <a:rPr sz="2000" spc="-40" dirty="0">
                <a:solidFill>
                  <a:srgbClr val="292929"/>
                </a:solidFill>
                <a:latin typeface="Microsoft Sans Serif"/>
                <a:cs typeface="Microsoft Sans Serif"/>
              </a:rPr>
              <a:t>remained</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30" dirty="0">
                <a:solidFill>
                  <a:srgbClr val="292929"/>
                </a:solidFill>
                <a:latin typeface="Microsoft Sans Serif"/>
                <a:cs typeface="Microsoft Sans Serif"/>
              </a:rPr>
              <a:t> </a:t>
            </a:r>
            <a:r>
              <a:rPr sz="2000" spc="-110" dirty="0">
                <a:solidFill>
                  <a:srgbClr val="292929"/>
                </a:solidFill>
                <a:latin typeface="Microsoft Sans Serif"/>
                <a:cs typeface="Microsoft Sans Serif"/>
              </a:rPr>
              <a:t>same</a:t>
            </a:r>
            <a:r>
              <a:rPr sz="2000" spc="-25" dirty="0">
                <a:solidFill>
                  <a:srgbClr val="292929"/>
                </a:solidFill>
                <a:latin typeface="Microsoft Sans Serif"/>
                <a:cs typeface="Microsoft Sans Serif"/>
              </a:rPr>
              <a:t> </a:t>
            </a:r>
            <a:r>
              <a:rPr sz="2000" spc="-35" dirty="0">
                <a:solidFill>
                  <a:srgbClr val="292929"/>
                </a:solidFill>
                <a:latin typeface="Microsoft Sans Serif"/>
                <a:cs typeface="Microsoft Sans Serif"/>
              </a:rPr>
              <a:t>between</a:t>
            </a:r>
            <a:r>
              <a:rPr sz="2000" spc="-50"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2010</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40"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2013</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and</a:t>
            </a:r>
            <a:r>
              <a:rPr sz="2000" spc="-40" dirty="0">
                <a:solidFill>
                  <a:srgbClr val="292929"/>
                </a:solidFill>
                <a:latin typeface="Microsoft Sans Serif"/>
                <a:cs typeface="Microsoft Sans Serif"/>
              </a:rPr>
              <a:t> </a:t>
            </a:r>
            <a:r>
              <a:rPr sz="2000" spc="-35" dirty="0">
                <a:solidFill>
                  <a:srgbClr val="292929"/>
                </a:solidFill>
                <a:latin typeface="Microsoft Sans Serif"/>
                <a:cs typeface="Microsoft Sans Serif"/>
              </a:rPr>
              <a:t>between</a:t>
            </a:r>
            <a:r>
              <a:rPr sz="2000" spc="-50" dirty="0">
                <a:solidFill>
                  <a:srgbClr val="292929"/>
                </a:solidFill>
                <a:latin typeface="Microsoft Sans Serif"/>
                <a:cs typeface="Microsoft Sans Serif"/>
              </a:rPr>
              <a:t> </a:t>
            </a:r>
            <a:r>
              <a:rPr sz="2000" spc="65" dirty="0">
                <a:solidFill>
                  <a:srgbClr val="292929"/>
                </a:solidFill>
                <a:latin typeface="Microsoft Sans Serif"/>
                <a:cs typeface="Microsoft Sans Serif"/>
              </a:rPr>
              <a:t>2014</a:t>
            </a:r>
            <a:endParaRPr sz="2000">
              <a:latin typeface="Microsoft Sans Serif"/>
              <a:cs typeface="Microsoft Sans Serif"/>
            </a:endParaRPr>
          </a:p>
          <a:p>
            <a:pPr marL="320675">
              <a:lnSpc>
                <a:spcPts val="2160"/>
              </a:lnSpc>
            </a:pPr>
            <a:r>
              <a:rPr sz="2000" dirty="0">
                <a:solidFill>
                  <a:srgbClr val="292929"/>
                </a:solidFill>
                <a:latin typeface="Microsoft Sans Serif"/>
                <a:cs typeface="Microsoft Sans Serif"/>
              </a:rPr>
              <a:t>and</a:t>
            </a:r>
            <a:r>
              <a:rPr sz="2000" spc="-110" dirty="0">
                <a:solidFill>
                  <a:srgbClr val="292929"/>
                </a:solidFill>
                <a:latin typeface="Microsoft Sans Serif"/>
                <a:cs typeface="Microsoft Sans Serif"/>
              </a:rPr>
              <a:t> </a:t>
            </a:r>
            <a:r>
              <a:rPr sz="2000" spc="65" dirty="0">
                <a:solidFill>
                  <a:srgbClr val="292929"/>
                </a:solidFill>
                <a:latin typeface="Microsoft Sans Serif"/>
                <a:cs typeface="Microsoft Sans Serif"/>
              </a:rPr>
              <a:t>2015</a:t>
            </a:r>
            <a:endParaRPr sz="2000">
              <a:latin typeface="Microsoft Sans Serif"/>
              <a:cs typeface="Microsoft Sans Serif"/>
            </a:endParaRPr>
          </a:p>
          <a:p>
            <a:pPr marL="320675" marR="758190" indent="-229235">
              <a:lnSpc>
                <a:spcPct val="80000"/>
              </a:lnSpc>
              <a:spcBef>
                <a:spcPts val="1390"/>
              </a:spcBef>
              <a:buFont typeface="Arial"/>
              <a:buChar char="•"/>
              <a:tabLst>
                <a:tab pos="320675" algn="l"/>
              </a:tabLst>
            </a:pPr>
            <a:r>
              <a:rPr sz="2000" spc="-135" dirty="0">
                <a:solidFill>
                  <a:srgbClr val="292929"/>
                </a:solidFill>
                <a:latin typeface="Microsoft Sans Serif"/>
                <a:cs typeface="Microsoft Sans Serif"/>
              </a:rPr>
              <a:t>Success</a:t>
            </a:r>
            <a:r>
              <a:rPr sz="2000" dirty="0">
                <a:solidFill>
                  <a:srgbClr val="292929"/>
                </a:solidFill>
                <a:latin typeface="Microsoft Sans Serif"/>
                <a:cs typeface="Microsoft Sans Serif"/>
              </a:rPr>
              <a:t> </a:t>
            </a:r>
            <a:r>
              <a:rPr sz="2000" spc="-25" dirty="0">
                <a:solidFill>
                  <a:srgbClr val="292929"/>
                </a:solidFill>
                <a:latin typeface="Microsoft Sans Serif"/>
                <a:cs typeface="Microsoft Sans Serif"/>
              </a:rPr>
              <a:t>rates</a:t>
            </a:r>
            <a:r>
              <a:rPr sz="2000" spc="-50" dirty="0">
                <a:solidFill>
                  <a:srgbClr val="292929"/>
                </a:solidFill>
                <a:latin typeface="Microsoft Sans Serif"/>
                <a:cs typeface="Microsoft Sans Serif"/>
              </a:rPr>
              <a:t> </a:t>
            </a:r>
            <a:r>
              <a:rPr sz="2000" spc="-80" dirty="0">
                <a:solidFill>
                  <a:srgbClr val="292929"/>
                </a:solidFill>
                <a:latin typeface="Microsoft Sans Serif"/>
                <a:cs typeface="Microsoft Sans Serif"/>
              </a:rPr>
              <a:t>decreased</a:t>
            </a:r>
            <a:r>
              <a:rPr sz="2000" spc="-30" dirty="0">
                <a:solidFill>
                  <a:srgbClr val="292929"/>
                </a:solidFill>
                <a:latin typeface="Microsoft Sans Serif"/>
                <a:cs typeface="Microsoft Sans Serif"/>
              </a:rPr>
              <a:t> </a:t>
            </a:r>
            <a:r>
              <a:rPr sz="2000" spc="-35" dirty="0">
                <a:solidFill>
                  <a:srgbClr val="292929"/>
                </a:solidFill>
                <a:latin typeface="Microsoft Sans Serif"/>
                <a:cs typeface="Microsoft Sans Serif"/>
              </a:rPr>
              <a:t>between</a:t>
            </a:r>
            <a:r>
              <a:rPr sz="2000" spc="-30"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2017</a:t>
            </a:r>
            <a:r>
              <a:rPr sz="2000" dirty="0">
                <a:solidFill>
                  <a:srgbClr val="292929"/>
                </a:solidFill>
                <a:latin typeface="Microsoft Sans Serif"/>
                <a:cs typeface="Microsoft Sans Serif"/>
              </a:rPr>
              <a:t> and</a:t>
            </a:r>
            <a:r>
              <a:rPr sz="2000" spc="-15"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2018</a:t>
            </a:r>
            <a:r>
              <a:rPr sz="2000" dirty="0">
                <a:solidFill>
                  <a:srgbClr val="292929"/>
                </a:solidFill>
                <a:latin typeface="Microsoft Sans Serif"/>
                <a:cs typeface="Microsoft Sans Serif"/>
              </a:rPr>
              <a:t> and</a:t>
            </a:r>
            <a:r>
              <a:rPr sz="2000" spc="-25" dirty="0">
                <a:solidFill>
                  <a:srgbClr val="292929"/>
                </a:solidFill>
                <a:latin typeface="Microsoft Sans Serif"/>
                <a:cs typeface="Microsoft Sans Serif"/>
              </a:rPr>
              <a:t> </a:t>
            </a:r>
            <a:r>
              <a:rPr sz="2000" spc="-30" dirty="0">
                <a:solidFill>
                  <a:srgbClr val="292929"/>
                </a:solidFill>
                <a:latin typeface="Microsoft Sans Serif"/>
                <a:cs typeface="Microsoft Sans Serif"/>
              </a:rPr>
              <a:t>between</a:t>
            </a:r>
            <a:r>
              <a:rPr sz="2000" spc="-20" dirty="0">
                <a:solidFill>
                  <a:srgbClr val="292929"/>
                </a:solidFill>
                <a:latin typeface="Microsoft Sans Serif"/>
                <a:cs typeface="Microsoft Sans Serif"/>
              </a:rPr>
              <a:t> </a:t>
            </a:r>
            <a:r>
              <a:rPr sz="2000" spc="85" dirty="0">
                <a:solidFill>
                  <a:srgbClr val="292929"/>
                </a:solidFill>
                <a:latin typeface="Microsoft Sans Serif"/>
                <a:cs typeface="Microsoft Sans Serif"/>
              </a:rPr>
              <a:t>2019</a:t>
            </a:r>
            <a:r>
              <a:rPr sz="2000" dirty="0">
                <a:solidFill>
                  <a:srgbClr val="292929"/>
                </a:solidFill>
                <a:latin typeface="Microsoft Sans Serif"/>
                <a:cs typeface="Microsoft Sans Serif"/>
              </a:rPr>
              <a:t> </a:t>
            </a:r>
            <a:r>
              <a:rPr sz="2000" spc="-25" dirty="0">
                <a:solidFill>
                  <a:srgbClr val="292929"/>
                </a:solidFill>
                <a:latin typeface="Microsoft Sans Serif"/>
                <a:cs typeface="Microsoft Sans Serif"/>
              </a:rPr>
              <a:t>and </a:t>
            </a:r>
            <a:r>
              <a:rPr sz="2000" spc="65" dirty="0">
                <a:solidFill>
                  <a:srgbClr val="292929"/>
                </a:solidFill>
                <a:latin typeface="Microsoft Sans Serif"/>
                <a:cs typeface="Microsoft Sans Serif"/>
              </a:rPr>
              <a:t>2020</a:t>
            </a:r>
            <a:endParaRPr sz="2000">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3" name="object 3"/>
          <p:cNvSpPr txBox="1"/>
          <p:nvPr/>
        </p:nvSpPr>
        <p:spPr>
          <a:xfrm>
            <a:off x="848969" y="2479370"/>
            <a:ext cx="7969250" cy="1937385"/>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7865" lvl="1" indent="-227965">
              <a:lnSpc>
                <a:spcPct val="100000"/>
              </a:lnSpc>
              <a:spcBef>
                <a:spcPts val="30"/>
              </a:spcBef>
              <a:buFont typeface="Arial"/>
              <a:buChar char="•"/>
              <a:tabLst>
                <a:tab pos="697865" algn="l"/>
              </a:tabLst>
            </a:pPr>
            <a:r>
              <a:rPr sz="1800" dirty="0">
                <a:solidFill>
                  <a:srgbClr val="292929"/>
                </a:solidFill>
                <a:latin typeface="Microsoft Sans Serif"/>
                <a:cs typeface="Microsoft Sans Serif"/>
              </a:rPr>
              <a:t>‘distinct’</a:t>
            </a:r>
            <a:r>
              <a:rPr sz="1800" spc="-4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only</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unique</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values</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from</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queries</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column</a:t>
            </a:r>
            <a:r>
              <a:rPr sz="1800" spc="-60" dirty="0">
                <a:solidFill>
                  <a:srgbClr val="292929"/>
                </a:solidFill>
                <a:latin typeface="Microsoft Sans Serif"/>
                <a:cs typeface="Microsoft Sans Serif"/>
              </a:rPr>
              <a:t> </a:t>
            </a:r>
            <a:r>
              <a:rPr sz="1800" spc="-50" dirty="0">
                <a:solidFill>
                  <a:srgbClr val="292929"/>
                </a:solidFill>
                <a:latin typeface="Microsoft Sans Serif"/>
                <a:cs typeface="Microsoft Sans Serif"/>
              </a:rPr>
              <a:t>(Launch_Site)</a:t>
            </a:r>
            <a:endParaRPr sz="1800">
              <a:latin typeface="Microsoft Sans Serif"/>
              <a:cs typeface="Microsoft Sans Serif"/>
            </a:endParaRPr>
          </a:p>
          <a:p>
            <a:pPr marL="697865" lvl="1" indent="-227965">
              <a:lnSpc>
                <a:spcPct val="100000"/>
              </a:lnSpc>
              <a:buFont typeface="Arial"/>
              <a:buChar char="•"/>
              <a:tabLst>
                <a:tab pos="697865" algn="l"/>
              </a:tabLst>
            </a:pPr>
            <a:r>
              <a:rPr sz="1800" spc="-75" dirty="0">
                <a:solidFill>
                  <a:srgbClr val="292929"/>
                </a:solidFill>
                <a:latin typeface="Microsoft Sans Serif"/>
                <a:cs typeface="Microsoft Sans Serif"/>
              </a:rPr>
              <a:t>There</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are</a:t>
            </a:r>
            <a:r>
              <a:rPr sz="1800" spc="-25" dirty="0">
                <a:solidFill>
                  <a:srgbClr val="292929"/>
                </a:solidFill>
                <a:latin typeface="Microsoft Sans Serif"/>
                <a:cs typeface="Microsoft Sans Serif"/>
              </a:rPr>
              <a:t> </a:t>
            </a:r>
            <a:r>
              <a:rPr sz="1800" spc="80" dirty="0">
                <a:solidFill>
                  <a:srgbClr val="292929"/>
                </a:solidFill>
                <a:latin typeface="Microsoft Sans Serif"/>
                <a:cs typeface="Microsoft Sans Serif"/>
              </a:rPr>
              <a:t>4</a:t>
            </a:r>
            <a:r>
              <a:rPr sz="1800" spc="-40" dirty="0">
                <a:solidFill>
                  <a:srgbClr val="292929"/>
                </a:solidFill>
                <a:latin typeface="Microsoft Sans Serif"/>
                <a:cs typeface="Microsoft Sans Serif"/>
              </a:rPr>
              <a:t> </a:t>
            </a:r>
            <a:r>
              <a:rPr sz="1800" spc="-20" dirty="0">
                <a:solidFill>
                  <a:srgbClr val="292929"/>
                </a:solidFill>
                <a:latin typeface="Microsoft Sans Serif"/>
                <a:cs typeface="Microsoft Sans Serif"/>
              </a:rPr>
              <a:t>unique</a:t>
            </a:r>
            <a:r>
              <a:rPr sz="1800" spc="-45" dirty="0">
                <a:solidFill>
                  <a:srgbClr val="292929"/>
                </a:solidFill>
                <a:latin typeface="Microsoft Sans Serif"/>
                <a:cs typeface="Microsoft Sans Serif"/>
              </a:rPr>
              <a:t> launch</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sites</a:t>
            </a:r>
            <a:endParaRPr sz="1800">
              <a:latin typeface="Microsoft Sans Serif"/>
              <a:cs typeface="Microsoft Sans Serif"/>
            </a:endParaRPr>
          </a:p>
          <a:p>
            <a:pPr lvl="1">
              <a:lnSpc>
                <a:spcPct val="100000"/>
              </a:lnSpc>
              <a:buClr>
                <a:srgbClr val="292929"/>
              </a:buClr>
              <a:buFont typeface="Arial"/>
              <a:buChar char="•"/>
            </a:pPr>
            <a:endParaRPr sz="1800">
              <a:latin typeface="Microsoft Sans Serif"/>
              <a:cs typeface="Microsoft Sans Serif"/>
            </a:endParaRPr>
          </a:p>
          <a:p>
            <a:pPr lvl="1">
              <a:lnSpc>
                <a:spcPct val="100000"/>
              </a:lnSpc>
              <a:spcBef>
                <a:spcPts val="1350"/>
              </a:spcBef>
              <a:buClr>
                <a:srgbClr val="292929"/>
              </a:buClr>
              <a:buFont typeface="Arial"/>
              <a:buChar char="•"/>
            </a:pPr>
            <a:endParaRPr sz="180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a:spLocks noGrp="1"/>
          </p:cNvSpPr>
          <p:nvPr>
            <p:ph type="title"/>
          </p:nvPr>
        </p:nvSpPr>
        <p:spPr>
          <a:xfrm>
            <a:off x="848969" y="417398"/>
            <a:ext cx="4486910" cy="589280"/>
          </a:xfrm>
          <a:prstGeom prst="rect">
            <a:avLst/>
          </a:prstGeom>
        </p:spPr>
        <p:txBody>
          <a:bodyPr vert="horz" wrap="square" lIns="0" tIns="12065" rIns="0" bIns="0" rtlCol="0">
            <a:spAutoFit/>
          </a:bodyPr>
          <a:lstStyle/>
          <a:p>
            <a:pPr marL="12700">
              <a:lnSpc>
                <a:spcPct val="100000"/>
              </a:lnSpc>
              <a:spcBef>
                <a:spcPts val="95"/>
              </a:spcBef>
            </a:pPr>
            <a:r>
              <a:rPr dirty="0"/>
              <a:t>All</a:t>
            </a:r>
            <a:r>
              <a:rPr spc="-80" dirty="0"/>
              <a:t> </a:t>
            </a:r>
            <a:r>
              <a:rPr spc="-140" dirty="0"/>
              <a:t>Launch</a:t>
            </a:r>
            <a:r>
              <a:rPr spc="-70" dirty="0"/>
              <a:t> </a:t>
            </a:r>
            <a:r>
              <a:rPr spc="-50" dirty="0"/>
              <a:t>Site</a:t>
            </a:r>
            <a:r>
              <a:rPr spc="-75" dirty="0"/>
              <a:t> </a:t>
            </a:r>
            <a:r>
              <a:rPr spc="-195" dirty="0"/>
              <a:t>Names</a:t>
            </a:r>
          </a:p>
        </p:txBody>
      </p:sp>
      <p:pic>
        <p:nvPicPr>
          <p:cNvPr id="5" name="object 5"/>
          <p:cNvPicPr/>
          <p:nvPr/>
        </p:nvPicPr>
        <p:blipFill>
          <a:blip r:embed="rId2" cstate="print"/>
          <a:stretch>
            <a:fillRect/>
          </a:stretch>
        </p:blipFill>
        <p:spPr>
          <a:xfrm>
            <a:off x="2010155" y="4136135"/>
            <a:ext cx="1720595" cy="2237232"/>
          </a:xfrm>
          <a:prstGeom prst="rect">
            <a:avLst/>
          </a:prstGeom>
        </p:spPr>
      </p:pic>
      <p:pic>
        <p:nvPicPr>
          <p:cNvPr id="6" name="object 6"/>
          <p:cNvPicPr/>
          <p:nvPr/>
        </p:nvPicPr>
        <p:blipFill>
          <a:blip r:embed="rId3" cstate="print"/>
          <a:stretch>
            <a:fillRect/>
          </a:stretch>
        </p:blipFill>
        <p:spPr>
          <a:xfrm>
            <a:off x="1231391" y="1767839"/>
            <a:ext cx="4390644" cy="400812"/>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25</a:t>
            </a:fld>
            <a:endParaRPr spc="4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9013190" cy="245999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Query</a:t>
            </a:r>
            <a:r>
              <a:rPr sz="2200" u="none" spc="-10" dirty="0">
                <a:solidFill>
                  <a:srgbClr val="292929"/>
                </a:solidFill>
                <a:latin typeface="Microsoft Sans Serif"/>
                <a:cs typeface="Microsoft Sans Serif"/>
              </a:rPr>
              <a:t>:</a:t>
            </a:r>
            <a:endParaRPr sz="2200">
              <a:latin typeface="Microsoft Sans Serif"/>
              <a:cs typeface="Microsoft Sans Serif"/>
            </a:endParaRPr>
          </a:p>
          <a:p>
            <a:pPr>
              <a:lnSpc>
                <a:spcPct val="100000"/>
              </a:lnSpc>
              <a:spcBef>
                <a:spcPts val="875"/>
              </a:spcBef>
              <a:buClr>
                <a:srgbClr val="292929"/>
              </a:buClr>
              <a:buFont typeface="Arial"/>
              <a:buChar char="•"/>
            </a:pPr>
            <a:endParaRPr sz="220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7865" lvl="1" indent="-227965">
              <a:lnSpc>
                <a:spcPct val="100000"/>
              </a:lnSpc>
              <a:spcBef>
                <a:spcPts val="30"/>
              </a:spcBef>
              <a:buFont typeface="Arial"/>
              <a:buChar char="•"/>
              <a:tabLst>
                <a:tab pos="697865" algn="l"/>
              </a:tabLst>
            </a:pPr>
            <a:r>
              <a:rPr sz="1800" spc="-55" dirty="0">
                <a:solidFill>
                  <a:srgbClr val="292929"/>
                </a:solidFill>
                <a:latin typeface="Microsoft Sans Serif"/>
                <a:cs typeface="Microsoft Sans Serif"/>
              </a:rPr>
              <a:t>Using</a:t>
            </a:r>
            <a:r>
              <a:rPr sz="1800" spc="-65" dirty="0">
                <a:solidFill>
                  <a:srgbClr val="292929"/>
                </a:solidFill>
                <a:latin typeface="Microsoft Sans Serif"/>
                <a:cs typeface="Microsoft Sans Serif"/>
              </a:rPr>
              <a:t> </a:t>
            </a:r>
            <a:r>
              <a:rPr sz="1800" spc="-20" dirty="0">
                <a:solidFill>
                  <a:srgbClr val="292929"/>
                </a:solidFill>
                <a:latin typeface="Microsoft Sans Serif"/>
                <a:cs typeface="Microsoft Sans Serif"/>
              </a:rPr>
              <a:t>keyword</a:t>
            </a:r>
            <a:r>
              <a:rPr sz="1800" spc="-85" dirty="0">
                <a:solidFill>
                  <a:srgbClr val="292929"/>
                </a:solidFill>
                <a:latin typeface="Microsoft Sans Serif"/>
                <a:cs typeface="Microsoft Sans Serif"/>
              </a:rPr>
              <a:t> </a:t>
            </a:r>
            <a:r>
              <a:rPr sz="1800" spc="-10" dirty="0">
                <a:solidFill>
                  <a:srgbClr val="292929"/>
                </a:solidFill>
                <a:latin typeface="Microsoft Sans Serif"/>
                <a:cs typeface="Microsoft Sans Serif"/>
              </a:rPr>
              <a:t>‘Like’</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format</a:t>
            </a:r>
            <a:r>
              <a:rPr sz="1800" spc="-60" dirty="0">
                <a:solidFill>
                  <a:srgbClr val="292929"/>
                </a:solidFill>
                <a:latin typeface="Microsoft Sans Serif"/>
                <a:cs typeface="Microsoft Sans Serif"/>
              </a:rPr>
              <a:t> </a:t>
            </a:r>
            <a:r>
              <a:rPr sz="1800" spc="-90" dirty="0">
                <a:solidFill>
                  <a:srgbClr val="292929"/>
                </a:solidFill>
                <a:latin typeface="Microsoft Sans Serif"/>
                <a:cs typeface="Microsoft Sans Serif"/>
              </a:rPr>
              <a:t>‘CCA%’,</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records</a:t>
            </a:r>
            <a:r>
              <a:rPr sz="1800" spc="-6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5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‘Launch_Site’ </a:t>
            </a:r>
            <a:r>
              <a:rPr sz="1800" spc="-10" dirty="0">
                <a:solidFill>
                  <a:srgbClr val="292929"/>
                </a:solidFill>
                <a:latin typeface="Microsoft Sans Serif"/>
                <a:cs typeface="Microsoft Sans Serif"/>
              </a:rPr>
              <a:t>column</a:t>
            </a:r>
            <a:endParaRPr sz="1800">
              <a:latin typeface="Microsoft Sans Serif"/>
              <a:cs typeface="Microsoft Sans Serif"/>
            </a:endParaRPr>
          </a:p>
          <a:p>
            <a:pPr marL="698500">
              <a:lnSpc>
                <a:spcPct val="100000"/>
              </a:lnSpc>
            </a:pPr>
            <a:r>
              <a:rPr sz="1800" dirty="0">
                <a:solidFill>
                  <a:srgbClr val="292929"/>
                </a:solidFill>
                <a:latin typeface="Microsoft Sans Serif"/>
                <a:cs typeface="Microsoft Sans Serif"/>
              </a:rPr>
              <a:t>starts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20" dirty="0">
                <a:solidFill>
                  <a:srgbClr val="292929"/>
                </a:solidFill>
                <a:latin typeface="Microsoft Sans Serif"/>
                <a:cs typeface="Microsoft Sans Serif"/>
              </a:rPr>
              <a:t> </a:t>
            </a:r>
            <a:r>
              <a:rPr sz="1800" spc="-10" dirty="0">
                <a:solidFill>
                  <a:srgbClr val="292929"/>
                </a:solidFill>
                <a:latin typeface="Microsoft Sans Serif"/>
                <a:cs typeface="Microsoft Sans Serif"/>
              </a:rPr>
              <a:t>“CCA”.</a:t>
            </a:r>
            <a:endParaRPr sz="1800">
              <a:latin typeface="Microsoft Sans Serif"/>
              <a:cs typeface="Microsoft Sans Serif"/>
            </a:endParaRPr>
          </a:p>
          <a:p>
            <a:pPr marL="697865" lvl="1" indent="-227965">
              <a:lnSpc>
                <a:spcPct val="100000"/>
              </a:lnSpc>
              <a:buFont typeface="Arial"/>
              <a:buChar char="•"/>
              <a:tabLst>
                <a:tab pos="697865" algn="l"/>
              </a:tabLst>
            </a:pPr>
            <a:r>
              <a:rPr sz="1800" dirty="0">
                <a:solidFill>
                  <a:srgbClr val="292929"/>
                </a:solidFill>
                <a:latin typeface="Microsoft Sans Serif"/>
                <a:cs typeface="Microsoft Sans Serif"/>
              </a:rPr>
              <a:t>Limit</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5,</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limits</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10" dirty="0">
                <a:solidFill>
                  <a:srgbClr val="292929"/>
                </a:solidFill>
                <a:latin typeface="Microsoft Sans Serif"/>
                <a:cs typeface="Microsoft Sans Serif"/>
              </a:rPr>
              <a:t> </a:t>
            </a:r>
            <a:r>
              <a:rPr sz="1800" spc="-30" dirty="0">
                <a:solidFill>
                  <a:srgbClr val="292929"/>
                </a:solidFill>
                <a:latin typeface="Microsoft Sans Serif"/>
                <a:cs typeface="Microsoft Sans Serif"/>
              </a:rPr>
              <a:t>number</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2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returned</a:t>
            </a:r>
            <a:r>
              <a:rPr sz="1800" spc="-2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records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5" dirty="0">
                <a:solidFill>
                  <a:srgbClr val="292929"/>
                </a:solidFill>
                <a:latin typeface="Microsoft Sans Serif"/>
                <a:cs typeface="Microsoft Sans Serif"/>
              </a:rPr>
              <a:t> </a:t>
            </a:r>
            <a:r>
              <a:rPr sz="1800" spc="30" dirty="0">
                <a:solidFill>
                  <a:srgbClr val="292929"/>
                </a:solidFill>
                <a:latin typeface="Microsoft Sans Serif"/>
                <a:cs typeface="Microsoft Sans Serif"/>
              </a:rPr>
              <a:t>5</a:t>
            </a:r>
            <a:endParaRPr sz="1800">
              <a:latin typeface="Microsoft Sans Serif"/>
              <a:cs typeface="Microsoft Sans Serif"/>
            </a:endParaRPr>
          </a:p>
          <a:p>
            <a:pPr marL="240665" indent="-227965">
              <a:lnSpc>
                <a:spcPct val="100000"/>
              </a:lnSpc>
              <a:spcBef>
                <a:spcPts val="137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sp>
        <p:nvSpPr>
          <p:cNvPr id="3" name="object 3"/>
          <p:cNvSpPr txBox="1">
            <a:spLocks noGrp="1"/>
          </p:cNvSpPr>
          <p:nvPr>
            <p:ph type="title"/>
          </p:nvPr>
        </p:nvSpPr>
        <p:spPr>
          <a:xfrm>
            <a:off x="848969" y="417398"/>
            <a:ext cx="7261225" cy="589280"/>
          </a:xfrm>
          <a:prstGeom prst="rect">
            <a:avLst/>
          </a:prstGeom>
        </p:spPr>
        <p:txBody>
          <a:bodyPr vert="horz" wrap="square" lIns="0" tIns="12065" rIns="0" bIns="0" rtlCol="0">
            <a:spAutoFit/>
          </a:bodyPr>
          <a:lstStyle/>
          <a:p>
            <a:pPr marL="12700">
              <a:lnSpc>
                <a:spcPct val="100000"/>
              </a:lnSpc>
              <a:spcBef>
                <a:spcPts val="95"/>
              </a:spcBef>
            </a:pPr>
            <a:r>
              <a:rPr spc="-130" dirty="0"/>
              <a:t>Launch</a:t>
            </a:r>
            <a:r>
              <a:rPr spc="-95" dirty="0"/>
              <a:t> </a:t>
            </a:r>
            <a:r>
              <a:rPr spc="-50" dirty="0"/>
              <a:t>Site</a:t>
            </a:r>
            <a:r>
              <a:rPr spc="-85" dirty="0"/>
              <a:t> </a:t>
            </a:r>
            <a:r>
              <a:rPr spc="-204" dirty="0"/>
              <a:t>Names</a:t>
            </a:r>
            <a:r>
              <a:rPr spc="-40" dirty="0"/>
              <a:t> </a:t>
            </a:r>
            <a:r>
              <a:rPr spc="-30" dirty="0"/>
              <a:t>Begin</a:t>
            </a:r>
            <a:r>
              <a:rPr spc="-95" dirty="0"/>
              <a:t> </a:t>
            </a:r>
            <a:r>
              <a:rPr dirty="0"/>
              <a:t>with</a:t>
            </a:r>
            <a:r>
              <a:rPr spc="-75" dirty="0"/>
              <a:t> </a:t>
            </a:r>
            <a:r>
              <a:rPr spc="-204" dirty="0"/>
              <a:t>'CCA'</a:t>
            </a:r>
          </a:p>
        </p:txBody>
      </p:sp>
      <p:pic>
        <p:nvPicPr>
          <p:cNvPr id="4" name="object 4"/>
          <p:cNvPicPr/>
          <p:nvPr/>
        </p:nvPicPr>
        <p:blipFill>
          <a:blip r:embed="rId2" cstate="print"/>
          <a:stretch>
            <a:fillRect/>
          </a:stretch>
        </p:blipFill>
        <p:spPr>
          <a:xfrm>
            <a:off x="1353311" y="3890771"/>
            <a:ext cx="7597140" cy="2755392"/>
          </a:xfrm>
          <a:prstGeom prst="rect">
            <a:avLst/>
          </a:prstGeom>
        </p:spPr>
      </p:pic>
      <p:pic>
        <p:nvPicPr>
          <p:cNvPr id="5" name="object 5"/>
          <p:cNvPicPr/>
          <p:nvPr/>
        </p:nvPicPr>
        <p:blipFill>
          <a:blip r:embed="rId3" cstate="print"/>
          <a:stretch>
            <a:fillRect/>
          </a:stretch>
        </p:blipFill>
        <p:spPr>
          <a:xfrm>
            <a:off x="1353311" y="1723644"/>
            <a:ext cx="6220968" cy="3429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26</a:t>
            </a:fld>
            <a:endParaRPr spc="4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3883025" cy="589280"/>
          </a:xfrm>
          <a:prstGeom prst="rect">
            <a:avLst/>
          </a:prstGeom>
        </p:spPr>
        <p:txBody>
          <a:bodyPr vert="horz" wrap="square" lIns="0" tIns="12065" rIns="0" bIns="0" rtlCol="0">
            <a:spAutoFit/>
          </a:bodyPr>
          <a:lstStyle/>
          <a:p>
            <a:pPr marL="12700">
              <a:lnSpc>
                <a:spcPct val="100000"/>
              </a:lnSpc>
              <a:spcBef>
                <a:spcPts val="95"/>
              </a:spcBef>
            </a:pPr>
            <a:r>
              <a:rPr spc="-35" dirty="0"/>
              <a:t>Total</a:t>
            </a:r>
            <a:r>
              <a:rPr spc="-185" dirty="0"/>
              <a:t> </a:t>
            </a:r>
            <a:r>
              <a:rPr spc="-120" dirty="0"/>
              <a:t>Payload</a:t>
            </a:r>
            <a:r>
              <a:rPr spc="-125" dirty="0"/>
              <a:t> </a:t>
            </a:r>
            <a:r>
              <a:rPr spc="-190" dirty="0"/>
              <a:t>Mass</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224010" cy="1937385"/>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8500" marR="5080" lvl="1" indent="-228600">
              <a:lnSpc>
                <a:spcPct val="100000"/>
              </a:lnSpc>
              <a:spcBef>
                <a:spcPts val="30"/>
              </a:spcBef>
              <a:buFont typeface="Arial"/>
              <a:buChar char="•"/>
              <a:tabLst>
                <a:tab pos="698500" algn="l"/>
              </a:tabLst>
            </a:pPr>
            <a:r>
              <a:rPr sz="1800" spc="-25" dirty="0">
                <a:solidFill>
                  <a:srgbClr val="292929"/>
                </a:solidFill>
                <a:latin typeface="Microsoft Sans Serif"/>
                <a:cs typeface="Microsoft Sans Serif"/>
              </a:rPr>
              <a:t>‘sum’</a:t>
            </a:r>
            <a:r>
              <a:rPr sz="1800" spc="-75" dirty="0">
                <a:solidFill>
                  <a:srgbClr val="292929"/>
                </a:solidFill>
                <a:latin typeface="Microsoft Sans Serif"/>
                <a:cs typeface="Microsoft Sans Serif"/>
              </a:rPr>
              <a:t> </a:t>
            </a:r>
            <a:r>
              <a:rPr sz="1800" spc="-20" dirty="0">
                <a:solidFill>
                  <a:srgbClr val="292929"/>
                </a:solidFill>
                <a:latin typeface="Microsoft Sans Serif"/>
                <a:cs typeface="Microsoft Sans Serif"/>
              </a:rPr>
              <a:t>adds</a:t>
            </a:r>
            <a:r>
              <a:rPr sz="1800" spc="-10" dirty="0">
                <a:solidFill>
                  <a:srgbClr val="292929"/>
                </a:solidFill>
                <a:latin typeface="Microsoft Sans Serif"/>
                <a:cs typeface="Microsoft Sans Serif"/>
              </a:rPr>
              <a:t> </a:t>
            </a:r>
            <a:r>
              <a:rPr sz="1800" spc="-40" dirty="0">
                <a:solidFill>
                  <a:srgbClr val="292929"/>
                </a:solidFill>
                <a:latin typeface="Microsoft Sans Serif"/>
                <a:cs typeface="Microsoft Sans Serif"/>
              </a:rPr>
              <a:t>column </a:t>
            </a:r>
            <a:r>
              <a:rPr sz="1800" spc="-135" dirty="0">
                <a:solidFill>
                  <a:srgbClr val="292929"/>
                </a:solidFill>
                <a:latin typeface="Microsoft Sans Serif"/>
                <a:cs typeface="Microsoft Sans Serif"/>
              </a:rPr>
              <a:t>‘PAYLOAD_MASS_KG’</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10" dirty="0">
                <a:solidFill>
                  <a:srgbClr val="292929"/>
                </a:solidFill>
                <a:latin typeface="Microsoft Sans Serif"/>
                <a:cs typeface="Microsoft Sans Serif"/>
              </a:rPr>
              <a:t> returns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total</a:t>
            </a:r>
            <a:r>
              <a:rPr sz="1800" spc="-5"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15"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customers </a:t>
            </a:r>
            <a:r>
              <a:rPr sz="1800" spc="-65" dirty="0">
                <a:solidFill>
                  <a:srgbClr val="292929"/>
                </a:solidFill>
                <a:latin typeface="Microsoft Sans Serif"/>
                <a:cs typeface="Microsoft Sans Serif"/>
              </a:rPr>
              <a:t>named</a:t>
            </a:r>
            <a:r>
              <a:rPr sz="1800" spc="-15" dirty="0">
                <a:solidFill>
                  <a:srgbClr val="292929"/>
                </a:solidFill>
                <a:latin typeface="Microsoft Sans Serif"/>
                <a:cs typeface="Microsoft Sans Serif"/>
              </a:rPr>
              <a:t> </a:t>
            </a:r>
            <a:r>
              <a:rPr sz="1800" spc="-100" dirty="0">
                <a:solidFill>
                  <a:srgbClr val="292929"/>
                </a:solidFill>
                <a:latin typeface="Microsoft Sans Serif"/>
                <a:cs typeface="Microsoft Sans Serif"/>
              </a:rPr>
              <a:t>‘NASA</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(CRS)’</a:t>
            </a:r>
            <a:endParaRPr sz="1800">
              <a:latin typeface="Microsoft Sans Serif"/>
              <a:cs typeface="Microsoft Sans Serif"/>
            </a:endParaRPr>
          </a:p>
          <a:p>
            <a:pPr lvl="1">
              <a:lnSpc>
                <a:spcPct val="100000"/>
              </a:lnSpc>
              <a:buClr>
                <a:srgbClr val="292929"/>
              </a:buClr>
              <a:buFont typeface="Arial"/>
              <a:buChar char="•"/>
            </a:pPr>
            <a:endParaRPr sz="1800">
              <a:latin typeface="Microsoft Sans Serif"/>
              <a:cs typeface="Microsoft Sans Serif"/>
            </a:endParaRPr>
          </a:p>
          <a:p>
            <a:pPr lvl="1">
              <a:lnSpc>
                <a:spcPct val="100000"/>
              </a:lnSpc>
              <a:spcBef>
                <a:spcPts val="1350"/>
              </a:spcBef>
              <a:buClr>
                <a:srgbClr val="292929"/>
              </a:buClr>
              <a:buFont typeface="Arial"/>
              <a:buChar char="•"/>
            </a:pPr>
            <a:endParaRPr sz="180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pic>
        <p:nvPicPr>
          <p:cNvPr id="5" name="object 5"/>
          <p:cNvPicPr/>
          <p:nvPr/>
        </p:nvPicPr>
        <p:blipFill>
          <a:blip r:embed="rId2" cstate="print"/>
          <a:stretch>
            <a:fillRect/>
          </a:stretch>
        </p:blipFill>
        <p:spPr>
          <a:xfrm>
            <a:off x="1400555" y="1888235"/>
            <a:ext cx="7085076" cy="367284"/>
          </a:xfrm>
          <a:prstGeom prst="rect">
            <a:avLst/>
          </a:prstGeom>
        </p:spPr>
      </p:pic>
      <p:pic>
        <p:nvPicPr>
          <p:cNvPr id="6" name="object 6"/>
          <p:cNvPicPr/>
          <p:nvPr/>
        </p:nvPicPr>
        <p:blipFill>
          <a:blip r:embed="rId3" cstate="print"/>
          <a:stretch>
            <a:fillRect/>
          </a:stretch>
        </p:blipFill>
        <p:spPr>
          <a:xfrm>
            <a:off x="1400555" y="4584191"/>
            <a:ext cx="1019556" cy="4953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27</a:t>
            </a:fld>
            <a:endParaRPr spc="4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0" dirty="0"/>
              <a:t>Average</a:t>
            </a:r>
            <a:r>
              <a:rPr spc="-65" dirty="0"/>
              <a:t> </a:t>
            </a:r>
            <a:r>
              <a:rPr spc="-120" dirty="0"/>
              <a:t>Payload</a:t>
            </a:r>
            <a:r>
              <a:rPr spc="-55" dirty="0"/>
              <a:t> </a:t>
            </a:r>
            <a:r>
              <a:rPr spc="-204" dirty="0"/>
              <a:t>Mass</a:t>
            </a:r>
            <a:r>
              <a:rPr spc="-40" dirty="0"/>
              <a:t> </a:t>
            </a:r>
            <a:r>
              <a:rPr dirty="0"/>
              <a:t>by</a:t>
            </a:r>
            <a:r>
              <a:rPr spc="-60" dirty="0"/>
              <a:t> </a:t>
            </a:r>
            <a:r>
              <a:rPr dirty="0"/>
              <a:t>F9</a:t>
            </a:r>
            <a:r>
              <a:rPr spc="-55" dirty="0"/>
              <a:t> </a:t>
            </a:r>
            <a:r>
              <a:rPr spc="-20" dirty="0"/>
              <a:t>v1.1</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566275" cy="1937385"/>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8500" marR="5080" lvl="1" indent="-228600">
              <a:lnSpc>
                <a:spcPct val="100000"/>
              </a:lnSpc>
              <a:spcBef>
                <a:spcPts val="30"/>
              </a:spcBef>
              <a:buFont typeface="Arial"/>
              <a:buChar char="•"/>
              <a:tabLst>
                <a:tab pos="698500" algn="l"/>
              </a:tabLst>
            </a:pPr>
            <a:r>
              <a:rPr sz="1800" dirty="0">
                <a:solidFill>
                  <a:srgbClr val="292929"/>
                </a:solidFill>
                <a:latin typeface="Microsoft Sans Serif"/>
                <a:cs typeface="Microsoft Sans Serif"/>
              </a:rPr>
              <a:t>‘avg’</a:t>
            </a:r>
            <a:r>
              <a:rPr sz="1800" spc="-60" dirty="0">
                <a:solidFill>
                  <a:srgbClr val="292929"/>
                </a:solidFill>
                <a:latin typeface="Microsoft Sans Serif"/>
                <a:cs typeface="Microsoft Sans Serif"/>
              </a:rPr>
              <a:t> </a:t>
            </a:r>
            <a:r>
              <a:rPr sz="1800" spc="-20" dirty="0">
                <a:solidFill>
                  <a:srgbClr val="292929"/>
                </a:solidFill>
                <a:latin typeface="Microsoft Sans Serif"/>
                <a:cs typeface="Microsoft Sans Serif"/>
              </a:rPr>
              <a:t>keyword</a:t>
            </a:r>
            <a:r>
              <a:rPr sz="1800" spc="-3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 dirty="0">
                <a:solidFill>
                  <a:srgbClr val="292929"/>
                </a:solidFill>
                <a:latin typeface="Microsoft Sans Serif"/>
                <a:cs typeface="Microsoft Sans Serif"/>
              </a:rPr>
              <a:t> </a:t>
            </a:r>
            <a:r>
              <a:rPr sz="1800" spc="-55" dirty="0">
                <a:solidFill>
                  <a:srgbClr val="292929"/>
                </a:solidFill>
                <a:latin typeface="Microsoft Sans Serif"/>
                <a:cs typeface="Microsoft Sans Serif"/>
              </a:rPr>
              <a:t>average</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25" dirty="0">
                <a:solidFill>
                  <a:srgbClr val="292929"/>
                </a:solidFill>
                <a:latin typeface="Microsoft Sans Serif"/>
                <a:cs typeface="Microsoft Sans Serif"/>
              </a:rPr>
              <a:t> payload</a:t>
            </a:r>
            <a:r>
              <a:rPr sz="1800" spc="-10" dirty="0">
                <a:solidFill>
                  <a:srgbClr val="292929"/>
                </a:solidFill>
                <a:latin typeface="Microsoft Sans Serif"/>
                <a:cs typeface="Microsoft Sans Serif"/>
              </a:rPr>
              <a:t> </a:t>
            </a:r>
            <a:r>
              <a:rPr sz="1800" spc="-105" dirty="0">
                <a:solidFill>
                  <a:srgbClr val="292929"/>
                </a:solidFill>
                <a:latin typeface="Microsoft Sans Serif"/>
                <a:cs typeface="Microsoft Sans Serif"/>
              </a:rPr>
              <a:t>mass</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10" dirty="0">
                <a:solidFill>
                  <a:srgbClr val="292929"/>
                </a:solidFill>
                <a:latin typeface="Microsoft Sans Serif"/>
                <a:cs typeface="Microsoft Sans Serif"/>
              </a:rPr>
              <a:t> </a:t>
            </a:r>
            <a:r>
              <a:rPr sz="1800" spc="-135" dirty="0">
                <a:solidFill>
                  <a:srgbClr val="292929"/>
                </a:solidFill>
                <a:latin typeface="Microsoft Sans Serif"/>
                <a:cs typeface="Microsoft Sans Serif"/>
              </a:rPr>
              <a:t>‘PAYLOAD_MASS_KG’</a:t>
            </a:r>
            <a:r>
              <a:rPr sz="1800" spc="20" dirty="0">
                <a:solidFill>
                  <a:srgbClr val="292929"/>
                </a:solidFill>
                <a:latin typeface="Microsoft Sans Serif"/>
                <a:cs typeface="Microsoft Sans Serif"/>
              </a:rPr>
              <a:t> </a:t>
            </a:r>
            <a:r>
              <a:rPr sz="1800" spc="-40" dirty="0">
                <a:solidFill>
                  <a:srgbClr val="292929"/>
                </a:solidFill>
                <a:latin typeface="Microsoft Sans Serif"/>
                <a:cs typeface="Microsoft Sans Serif"/>
              </a:rPr>
              <a:t>column </a:t>
            </a:r>
            <a:r>
              <a:rPr sz="1800" spc="-10" dirty="0">
                <a:solidFill>
                  <a:srgbClr val="292929"/>
                </a:solidFill>
                <a:latin typeface="Microsoft Sans Serif"/>
                <a:cs typeface="Microsoft Sans Serif"/>
              </a:rPr>
              <a:t>where booster</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version</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‘F9</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v1.1’</a:t>
            </a:r>
            <a:endParaRPr sz="1800">
              <a:latin typeface="Microsoft Sans Serif"/>
              <a:cs typeface="Microsoft Sans Serif"/>
            </a:endParaRPr>
          </a:p>
          <a:p>
            <a:pPr lvl="1">
              <a:lnSpc>
                <a:spcPct val="100000"/>
              </a:lnSpc>
              <a:buClr>
                <a:srgbClr val="292929"/>
              </a:buClr>
              <a:buFont typeface="Arial"/>
              <a:buChar char="•"/>
            </a:pPr>
            <a:endParaRPr sz="1800">
              <a:latin typeface="Microsoft Sans Serif"/>
              <a:cs typeface="Microsoft Sans Serif"/>
            </a:endParaRPr>
          </a:p>
          <a:p>
            <a:pPr lvl="1">
              <a:lnSpc>
                <a:spcPct val="100000"/>
              </a:lnSpc>
              <a:spcBef>
                <a:spcPts val="1350"/>
              </a:spcBef>
              <a:buClr>
                <a:srgbClr val="292929"/>
              </a:buClr>
              <a:buFont typeface="Arial"/>
              <a:buChar char="•"/>
            </a:pPr>
            <a:endParaRPr sz="180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pic>
        <p:nvPicPr>
          <p:cNvPr id="5" name="object 5"/>
          <p:cNvPicPr/>
          <p:nvPr/>
        </p:nvPicPr>
        <p:blipFill>
          <a:blip r:embed="rId2" cstate="print"/>
          <a:stretch>
            <a:fillRect/>
          </a:stretch>
        </p:blipFill>
        <p:spPr>
          <a:xfrm>
            <a:off x="1293875" y="1789176"/>
            <a:ext cx="7578852" cy="384048"/>
          </a:xfrm>
          <a:prstGeom prst="rect">
            <a:avLst/>
          </a:prstGeom>
        </p:spPr>
      </p:pic>
      <p:pic>
        <p:nvPicPr>
          <p:cNvPr id="6" name="object 6"/>
          <p:cNvPicPr/>
          <p:nvPr/>
        </p:nvPicPr>
        <p:blipFill>
          <a:blip r:embed="rId3" cstate="print"/>
          <a:stretch>
            <a:fillRect/>
          </a:stretch>
        </p:blipFill>
        <p:spPr>
          <a:xfrm>
            <a:off x="1303019" y="4669535"/>
            <a:ext cx="886968" cy="5334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28</a:t>
            </a:fld>
            <a:endParaRPr spc="4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553959" cy="589280"/>
          </a:xfrm>
          <a:prstGeom prst="rect">
            <a:avLst/>
          </a:prstGeom>
        </p:spPr>
        <p:txBody>
          <a:bodyPr vert="horz" wrap="square" lIns="0" tIns="12065" rIns="0" bIns="0" rtlCol="0">
            <a:spAutoFit/>
          </a:bodyPr>
          <a:lstStyle/>
          <a:p>
            <a:pPr marL="12700">
              <a:lnSpc>
                <a:spcPct val="100000"/>
              </a:lnSpc>
              <a:spcBef>
                <a:spcPts val="95"/>
              </a:spcBef>
            </a:pPr>
            <a:r>
              <a:rPr dirty="0"/>
              <a:t>First</a:t>
            </a:r>
            <a:r>
              <a:rPr spc="-180" dirty="0"/>
              <a:t> </a:t>
            </a:r>
            <a:r>
              <a:rPr spc="-170" dirty="0"/>
              <a:t>Successful</a:t>
            </a:r>
            <a:r>
              <a:rPr spc="-80" dirty="0"/>
              <a:t> </a:t>
            </a:r>
            <a:r>
              <a:rPr spc="-95" dirty="0"/>
              <a:t>Ground</a:t>
            </a:r>
            <a:r>
              <a:rPr spc="-125" dirty="0"/>
              <a:t> </a:t>
            </a:r>
            <a:r>
              <a:rPr spc="-45" dirty="0"/>
              <a:t>Landing</a:t>
            </a:r>
            <a:r>
              <a:rPr spc="-125" dirty="0"/>
              <a:t> </a:t>
            </a:r>
            <a:r>
              <a:rPr spc="-20" dirty="0"/>
              <a:t>Date</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550400" cy="146177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7865" lvl="1" indent="-227965">
              <a:lnSpc>
                <a:spcPct val="100000"/>
              </a:lnSpc>
              <a:spcBef>
                <a:spcPts val="30"/>
              </a:spcBef>
              <a:buFont typeface="Arial"/>
              <a:buChar char="•"/>
              <a:tabLst>
                <a:tab pos="697865" algn="l"/>
              </a:tabLst>
            </a:pPr>
            <a:r>
              <a:rPr sz="1800" spc="-45" dirty="0">
                <a:solidFill>
                  <a:srgbClr val="292929"/>
                </a:solidFill>
                <a:latin typeface="Microsoft Sans Serif"/>
                <a:cs typeface="Microsoft Sans Serif"/>
              </a:rPr>
              <a:t>‘min(Date)’</a:t>
            </a:r>
            <a:r>
              <a:rPr sz="1800" spc="-30" dirty="0">
                <a:solidFill>
                  <a:srgbClr val="292929"/>
                </a:solidFill>
                <a:latin typeface="Microsoft Sans Serif"/>
                <a:cs typeface="Microsoft Sans Serif"/>
              </a:rPr>
              <a:t> </a:t>
            </a:r>
            <a:r>
              <a:rPr sz="1800" spc="-55" dirty="0">
                <a:solidFill>
                  <a:srgbClr val="292929"/>
                </a:solidFill>
                <a:latin typeface="Microsoft Sans Serif"/>
                <a:cs typeface="Microsoft Sans Serif"/>
              </a:rPr>
              <a:t>selects</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first</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or</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oldest</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date</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from</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10" dirty="0">
                <a:solidFill>
                  <a:srgbClr val="292929"/>
                </a:solidFill>
                <a:latin typeface="Microsoft Sans Serif"/>
                <a:cs typeface="Microsoft Sans Serif"/>
              </a:rPr>
              <a:t>‘Date’</a:t>
            </a:r>
            <a:r>
              <a:rPr sz="1800" spc="-25" dirty="0">
                <a:solidFill>
                  <a:srgbClr val="292929"/>
                </a:solidFill>
                <a:latin typeface="Microsoft Sans Serif"/>
                <a:cs typeface="Microsoft Sans Serif"/>
              </a:rPr>
              <a:t> </a:t>
            </a:r>
            <a:r>
              <a:rPr sz="1800" spc="-30" dirty="0">
                <a:solidFill>
                  <a:srgbClr val="292929"/>
                </a:solidFill>
                <a:latin typeface="Microsoft Sans Serif"/>
                <a:cs typeface="Microsoft Sans Serif"/>
              </a:rPr>
              <a:t>column</a:t>
            </a:r>
            <a:r>
              <a:rPr sz="1800" spc="-4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first</a:t>
            </a:r>
            <a:r>
              <a:rPr sz="1800" spc="-30" dirty="0">
                <a:solidFill>
                  <a:srgbClr val="292929"/>
                </a:solidFill>
                <a:latin typeface="Microsoft Sans Serif"/>
                <a:cs typeface="Microsoft Sans Serif"/>
              </a:rPr>
              <a:t> successful</a:t>
            </a:r>
            <a:endParaRPr sz="1800">
              <a:latin typeface="Microsoft Sans Serif"/>
              <a:cs typeface="Microsoft Sans Serif"/>
            </a:endParaRPr>
          </a:p>
          <a:p>
            <a:pPr marL="698500">
              <a:lnSpc>
                <a:spcPct val="100000"/>
              </a:lnSpc>
            </a:pPr>
            <a:r>
              <a:rPr sz="1800" dirty="0">
                <a:solidFill>
                  <a:srgbClr val="292929"/>
                </a:solidFill>
                <a:latin typeface="Microsoft Sans Serif"/>
                <a:cs typeface="Microsoft Sans Serif"/>
              </a:rPr>
              <a:t>landing</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on</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group</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pad</a:t>
            </a:r>
            <a:r>
              <a:rPr sz="1800" spc="-35" dirty="0">
                <a:solidFill>
                  <a:srgbClr val="292929"/>
                </a:solidFill>
                <a:latin typeface="Microsoft Sans Serif"/>
                <a:cs typeface="Microsoft Sans Serif"/>
              </a:rPr>
              <a:t> </a:t>
            </a:r>
            <a:r>
              <a:rPr sz="1800" spc="-50" dirty="0">
                <a:solidFill>
                  <a:srgbClr val="292929"/>
                </a:solidFill>
                <a:latin typeface="Microsoft Sans Serif"/>
                <a:cs typeface="Microsoft Sans Serif"/>
              </a:rPr>
              <a:t>was</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achieved</a:t>
            </a:r>
            <a:endParaRPr sz="1800">
              <a:latin typeface="Microsoft Sans Serif"/>
              <a:cs typeface="Microsoft Sans Serif"/>
            </a:endParaRPr>
          </a:p>
          <a:p>
            <a:pPr marL="698500" marR="340360" lvl="1" indent="-228600">
              <a:lnSpc>
                <a:spcPct val="100000"/>
              </a:lnSpc>
              <a:buFont typeface="Arial"/>
              <a:buChar char="•"/>
              <a:tabLst>
                <a:tab pos="698500" algn="l"/>
              </a:tabLst>
            </a:pPr>
            <a:r>
              <a:rPr sz="1800" spc="-85" dirty="0">
                <a:solidFill>
                  <a:srgbClr val="292929"/>
                </a:solidFill>
                <a:latin typeface="Microsoft Sans Serif"/>
                <a:cs typeface="Microsoft Sans Serif"/>
              </a:rPr>
              <a:t>Where</a:t>
            </a:r>
            <a:r>
              <a:rPr sz="1800" spc="-35" dirty="0">
                <a:solidFill>
                  <a:srgbClr val="292929"/>
                </a:solidFill>
                <a:latin typeface="Microsoft Sans Serif"/>
                <a:cs typeface="Microsoft Sans Serif"/>
              </a:rPr>
              <a:t> </a:t>
            </a:r>
            <a:r>
              <a:rPr sz="1800" spc="-75" dirty="0">
                <a:solidFill>
                  <a:srgbClr val="292929"/>
                </a:solidFill>
                <a:latin typeface="Microsoft Sans Serif"/>
                <a:cs typeface="Microsoft Sans Serif"/>
              </a:rPr>
              <a:t>clause</a:t>
            </a:r>
            <a:r>
              <a:rPr sz="1800" spc="-35" dirty="0">
                <a:solidFill>
                  <a:srgbClr val="292929"/>
                </a:solidFill>
                <a:latin typeface="Microsoft Sans Serif"/>
                <a:cs typeface="Microsoft Sans Serif"/>
              </a:rPr>
              <a:t> </a:t>
            </a:r>
            <a:r>
              <a:rPr sz="1800" spc="-30" dirty="0">
                <a:solidFill>
                  <a:srgbClr val="292929"/>
                </a:solidFill>
                <a:latin typeface="Microsoft Sans Serif"/>
                <a:cs typeface="Microsoft Sans Serif"/>
              </a:rPr>
              <a:t>defines </a:t>
            </a:r>
            <a:r>
              <a:rPr sz="1800"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spc="-10" dirty="0">
                <a:solidFill>
                  <a:srgbClr val="292929"/>
                </a:solidFill>
                <a:latin typeface="Microsoft Sans Serif"/>
                <a:cs typeface="Microsoft Sans Serif"/>
              </a:rPr>
              <a:t>criteria</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return</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date</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30" dirty="0">
                <a:solidFill>
                  <a:srgbClr val="292929"/>
                </a:solidFill>
                <a:latin typeface="Microsoft Sans Serif"/>
                <a:cs typeface="Microsoft Sans Serif"/>
              </a:rPr>
              <a:t> </a:t>
            </a:r>
            <a:r>
              <a:rPr sz="1800" spc="-55" dirty="0">
                <a:solidFill>
                  <a:srgbClr val="292929"/>
                </a:solidFill>
                <a:latin typeface="Microsoft Sans Serif"/>
                <a:cs typeface="Microsoft Sans Serif"/>
              </a:rPr>
              <a:t>scenarios</a:t>
            </a:r>
            <a:r>
              <a:rPr sz="1800" spc="-4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 ‘Landing_Outcome’ value</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5" dirty="0">
                <a:solidFill>
                  <a:srgbClr val="292929"/>
                </a:solidFill>
                <a:latin typeface="Microsoft Sans Serif"/>
                <a:cs typeface="Microsoft Sans Serif"/>
              </a:rPr>
              <a:t> </a:t>
            </a:r>
            <a:r>
              <a:rPr sz="1800" spc="-25" dirty="0">
                <a:solidFill>
                  <a:srgbClr val="292929"/>
                </a:solidFill>
                <a:latin typeface="Microsoft Sans Serif"/>
                <a:cs typeface="Microsoft Sans Serif"/>
              </a:rPr>
              <a:t>equal</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10" dirty="0">
                <a:solidFill>
                  <a:srgbClr val="292929"/>
                </a:solidFill>
                <a:latin typeface="Microsoft Sans Serif"/>
                <a:cs typeface="Microsoft Sans Serif"/>
              </a:rPr>
              <a:t> </a:t>
            </a:r>
            <a:r>
              <a:rPr sz="1800" spc="-110" dirty="0">
                <a:solidFill>
                  <a:srgbClr val="292929"/>
                </a:solidFill>
                <a:latin typeface="Microsoft Sans Serif"/>
                <a:cs typeface="Microsoft Sans Serif"/>
              </a:rPr>
              <a:t>‘Success</a:t>
            </a:r>
            <a:r>
              <a:rPr sz="1800" spc="-10" dirty="0">
                <a:solidFill>
                  <a:srgbClr val="292929"/>
                </a:solidFill>
                <a:latin typeface="Microsoft Sans Serif"/>
                <a:cs typeface="Microsoft Sans Serif"/>
              </a:rPr>
              <a:t> (ground</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pad)’</a:t>
            </a:r>
            <a:endParaRPr sz="1800">
              <a:latin typeface="Microsoft Sans Serif"/>
              <a:cs typeface="Microsoft Sans Serif"/>
            </a:endParaRPr>
          </a:p>
        </p:txBody>
      </p:sp>
      <p:sp>
        <p:nvSpPr>
          <p:cNvPr id="5" name="object 5"/>
          <p:cNvSpPr txBox="1"/>
          <p:nvPr/>
        </p:nvSpPr>
        <p:spPr>
          <a:xfrm>
            <a:off x="848969" y="4604765"/>
            <a:ext cx="1045210"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Result</a:t>
            </a:r>
            <a:r>
              <a:rPr sz="2200" u="none" spc="-90" dirty="0">
                <a:solidFill>
                  <a:srgbClr val="292929"/>
                </a:solidFill>
                <a:latin typeface="Microsoft Sans Serif"/>
                <a:cs typeface="Microsoft Sans Serif"/>
              </a:rPr>
              <a:t>:</a:t>
            </a:r>
            <a:endParaRPr sz="2200">
              <a:latin typeface="Microsoft Sans Serif"/>
              <a:cs typeface="Microsoft Sans Serif"/>
            </a:endParaRPr>
          </a:p>
        </p:txBody>
      </p:sp>
      <p:pic>
        <p:nvPicPr>
          <p:cNvPr id="6" name="object 6"/>
          <p:cNvPicPr/>
          <p:nvPr/>
        </p:nvPicPr>
        <p:blipFill>
          <a:blip r:embed="rId2" cstate="print"/>
          <a:stretch>
            <a:fillRect/>
          </a:stretch>
        </p:blipFill>
        <p:spPr>
          <a:xfrm>
            <a:off x="1336547" y="1900427"/>
            <a:ext cx="8372856" cy="396239"/>
          </a:xfrm>
          <a:prstGeom prst="rect">
            <a:avLst/>
          </a:prstGeom>
        </p:spPr>
      </p:pic>
      <p:pic>
        <p:nvPicPr>
          <p:cNvPr id="7" name="object 7"/>
          <p:cNvPicPr/>
          <p:nvPr/>
        </p:nvPicPr>
        <p:blipFill>
          <a:blip r:embed="rId3" cstate="print"/>
          <a:stretch>
            <a:fillRect/>
          </a:stretch>
        </p:blipFill>
        <p:spPr>
          <a:xfrm>
            <a:off x="1336547" y="5149596"/>
            <a:ext cx="1210055" cy="838199"/>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29</a:t>
            </a:fld>
            <a:endParaRPr spc="4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59586"/>
            <a:ext cx="9955530" cy="4848635"/>
          </a:xfrm>
          <a:prstGeom prst="rect">
            <a:avLst/>
          </a:prstGeom>
        </p:spPr>
        <p:txBody>
          <a:bodyPr vert="horz" wrap="square" lIns="0" tIns="74295" rIns="0" bIns="0" rtlCol="0" anchor="t">
            <a:spAutoFit/>
          </a:bodyPr>
          <a:lstStyle/>
          <a:p>
            <a:pPr algn="l"/>
            <a:r>
              <a:rPr lang="en-US" sz="1400" b="1" spc="-10" dirty="0">
                <a:solidFill>
                  <a:srgbClr val="292929"/>
                </a:solidFill>
                <a:latin typeface="Aptos" panose="020B0004020202020204" pitchFamily="34" charset="0"/>
              </a:rPr>
              <a:t>Research Objective</a:t>
            </a:r>
            <a:endParaRPr lang="en-US" sz="1400" dirty="0">
              <a:latin typeface="Aptos" panose="020B0004020202020204" pitchFamily="34" charset="0"/>
            </a:endParaRPr>
          </a:p>
          <a:p>
            <a:pPr algn="l"/>
            <a:r>
              <a:rPr lang="en-US" sz="1400" spc="-10" dirty="0">
                <a:solidFill>
                  <a:srgbClr val="292929"/>
                </a:solidFill>
                <a:latin typeface="Aptos" panose="020B0004020202020204" pitchFamily="34" charset="0"/>
              </a:rPr>
              <a:t>The objective of this research is to analyze SpaceX Falcon 9 launch data gathered from multiple sources and apply Machine Learning techniques to predict the success of first-stage landings. These predictions can assist other space agencies in deciding whether to compete with SpaceX for launch contracts.</a:t>
            </a:r>
            <a:endParaRPr lang="en-US" sz="1400" dirty="0">
              <a:latin typeface="Aptos" panose="020B0004020202020204" pitchFamily="34" charset="0"/>
            </a:endParaRPr>
          </a:p>
          <a:p>
            <a:pPr algn="l"/>
            <a:br>
              <a:rPr lang="en-US" sz="1400" dirty="0">
                <a:latin typeface="Aptos" panose="020B0004020202020204" pitchFamily="34" charset="0"/>
              </a:rPr>
            </a:br>
            <a:endParaRPr lang="en-US" sz="1400" dirty="0">
              <a:latin typeface="Aptos" panose="020B0004020202020204" pitchFamily="34" charset="0"/>
            </a:endParaRPr>
          </a:p>
          <a:p>
            <a:pPr algn="l"/>
            <a:r>
              <a:rPr lang="en-US" sz="1400" b="1" spc="-10" dirty="0">
                <a:solidFill>
                  <a:srgbClr val="292929"/>
                </a:solidFill>
                <a:latin typeface="Aptos" panose="020B0004020202020204" pitchFamily="34" charset="0"/>
              </a:rPr>
              <a:t>Summary of Methodologies</a:t>
            </a:r>
            <a:endParaRPr lang="en-US" sz="1400" dirty="0">
              <a:latin typeface="Aptos" panose="020B0004020202020204" pitchFamily="34" charset="0"/>
            </a:endParaRPr>
          </a:p>
          <a:p>
            <a:pPr algn="l"/>
            <a:r>
              <a:rPr lang="en-US" sz="1400" spc="-10" dirty="0">
                <a:solidFill>
                  <a:srgbClr val="292929"/>
                </a:solidFill>
                <a:latin typeface="Aptos" panose="020B0004020202020204" pitchFamily="34" charset="0"/>
              </a:rPr>
              <a:t>The following methods and techniques were used to collect, process, analyze the data, and develop predictive models: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Data collection through APIs and web scraping</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Data transformation using data wrangling techniques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Exploratory data analysis (EDA) using SQL and visualizations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Creation of an interactive map with Folium to assess proximity to launch sites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Development of an interactive dashboard with </a:t>
            </a:r>
            <a:r>
              <a:rPr lang="en-US" sz="1400" spc="-10" dirty="0" err="1">
                <a:solidFill>
                  <a:srgbClr val="292929"/>
                </a:solidFill>
                <a:latin typeface="Aptos" panose="020B0004020202020204" pitchFamily="34" charset="0"/>
              </a:rPr>
              <a:t>Plotly</a:t>
            </a:r>
            <a:r>
              <a:rPr lang="en-US" sz="1400" spc="-10" dirty="0">
                <a:solidFill>
                  <a:srgbClr val="292929"/>
                </a:solidFill>
                <a:latin typeface="Aptos" panose="020B0004020202020204" pitchFamily="34" charset="0"/>
              </a:rPr>
              <a:t> Dash to explore launch records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Implementation of a Machine Learning model to predict the success of Falcon 9’s first-stage landings</a:t>
            </a:r>
            <a:endParaRPr lang="en-US" sz="1400" dirty="0">
              <a:latin typeface="Aptos" panose="020B0004020202020204" pitchFamily="34" charset="0"/>
            </a:endParaRPr>
          </a:p>
          <a:p>
            <a:pPr algn="l"/>
            <a:br>
              <a:rPr lang="en-US" sz="1400" dirty="0">
                <a:latin typeface="Aptos" panose="020B0004020202020204" pitchFamily="34" charset="0"/>
              </a:rPr>
            </a:br>
            <a:endParaRPr lang="en-US" sz="1400" dirty="0">
              <a:latin typeface="Aptos" panose="020B0004020202020204" pitchFamily="34" charset="0"/>
            </a:endParaRPr>
          </a:p>
          <a:p>
            <a:pPr algn="l"/>
            <a:r>
              <a:rPr lang="en-US" sz="1400" b="1" spc="-10" dirty="0">
                <a:solidFill>
                  <a:srgbClr val="292929"/>
                </a:solidFill>
                <a:latin typeface="Aptos" panose="020B0004020202020204" pitchFamily="34" charset="0"/>
              </a:rPr>
              <a:t>Summary of Results</a:t>
            </a:r>
            <a:endParaRPr lang="en-US" sz="1400" dirty="0">
              <a:latin typeface="Aptos" panose="020B0004020202020204" pitchFamily="34" charset="0"/>
            </a:endParaRPr>
          </a:p>
          <a:p>
            <a:pPr algn="l"/>
            <a:r>
              <a:rPr lang="en-US" sz="1400" spc="-10" dirty="0">
                <a:solidFill>
                  <a:srgbClr val="292929"/>
                </a:solidFill>
                <a:latin typeface="Aptos" panose="020B0004020202020204" pitchFamily="34" charset="0"/>
              </a:rPr>
              <a:t>The findings will be presented in the following formats: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Insights from data analysis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Visualizations and interactive dashboards</a:t>
            </a:r>
            <a:endParaRPr lang="en-US" sz="1400" dirty="0">
              <a:latin typeface="Aptos" panose="020B0004020202020204" pitchFamily="34" charset="0"/>
            </a:endParaRPr>
          </a:p>
          <a:p>
            <a:pPr marL="342900" indent="-342900" algn="l">
              <a:buChar char="•"/>
            </a:pPr>
            <a:r>
              <a:rPr lang="en-US" sz="1400" spc="-10" dirty="0">
                <a:solidFill>
                  <a:srgbClr val="292929"/>
                </a:solidFill>
                <a:latin typeface="Aptos" panose="020B0004020202020204" pitchFamily="34" charset="0"/>
              </a:rPr>
              <a:t>Results from predictive model evaluations</a:t>
            </a:r>
            <a:endParaRPr lang="en-US" sz="1400" dirty="0">
              <a:latin typeface="Aptos" panose="020B0004020202020204" pitchFamily="34" charset="0"/>
            </a:endParaRPr>
          </a:p>
          <a:p>
            <a:pPr marL="12700" marR="170815">
              <a:lnSpc>
                <a:spcPct val="80000"/>
              </a:lnSpc>
              <a:spcBef>
                <a:spcPts val="585"/>
              </a:spcBef>
            </a:pPr>
            <a:endParaRPr lang="en-US" sz="1400" spc="-10" dirty="0">
              <a:solidFill>
                <a:srgbClr val="292929"/>
              </a:solidFill>
              <a:latin typeface="Aptos" panose="020B0004020202020204" pitchFamily="34" charset="0"/>
              <a:ea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59385">
              <a:lnSpc>
                <a:spcPts val="1835"/>
              </a:lnSpc>
            </a:pPr>
            <a:fld id="{81D60167-4931-47E6-BA6A-407CBD079E47}" type="slidenum">
              <a:rPr spc="20" dirty="0"/>
              <a:t>3</a:t>
            </a:fld>
            <a:endParaRPr spc="20" dirty="0"/>
          </a:p>
        </p:txBody>
      </p:sp>
      <p:sp>
        <p:nvSpPr>
          <p:cNvPr id="3" name="object 3"/>
          <p:cNvSpPr txBox="1">
            <a:spLocks noGrp="1"/>
          </p:cNvSpPr>
          <p:nvPr>
            <p:ph type="title"/>
          </p:nvPr>
        </p:nvSpPr>
        <p:spPr>
          <a:xfrm>
            <a:off x="848969" y="417652"/>
            <a:ext cx="3873500" cy="589280"/>
          </a:xfrm>
          <a:prstGeom prst="rect">
            <a:avLst/>
          </a:prstGeom>
        </p:spPr>
        <p:txBody>
          <a:bodyPr vert="horz" wrap="square" lIns="0" tIns="12065" rIns="0" bIns="0" rtlCol="0">
            <a:spAutoFit/>
          </a:bodyPr>
          <a:lstStyle/>
          <a:p>
            <a:pPr marL="12700">
              <a:lnSpc>
                <a:spcPct val="100000"/>
              </a:lnSpc>
              <a:spcBef>
                <a:spcPts val="95"/>
              </a:spcBef>
            </a:pPr>
            <a:r>
              <a:rPr spc="-145" dirty="0"/>
              <a:t>Executive</a:t>
            </a:r>
            <a:r>
              <a:rPr spc="-60" dirty="0"/>
              <a:t> </a:t>
            </a:r>
            <a:r>
              <a:rPr spc="-175"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449" rIns="0" bIns="0" rtlCol="0">
            <a:spAutoFit/>
          </a:bodyPr>
          <a:lstStyle/>
          <a:p>
            <a:pPr marL="12700">
              <a:lnSpc>
                <a:spcPct val="100000"/>
              </a:lnSpc>
              <a:spcBef>
                <a:spcPts val="95"/>
              </a:spcBef>
            </a:pPr>
            <a:r>
              <a:rPr sz="2500" spc="-114" dirty="0"/>
              <a:t>Successful</a:t>
            </a:r>
            <a:r>
              <a:rPr sz="2500" spc="-30" dirty="0"/>
              <a:t> </a:t>
            </a:r>
            <a:r>
              <a:rPr sz="2500" spc="-25" dirty="0"/>
              <a:t>Drone</a:t>
            </a:r>
            <a:r>
              <a:rPr sz="2500" spc="-60" dirty="0"/>
              <a:t> </a:t>
            </a:r>
            <a:r>
              <a:rPr sz="2500" spc="-50" dirty="0"/>
              <a:t>Ship</a:t>
            </a:r>
            <a:r>
              <a:rPr sz="2500" spc="-55" dirty="0"/>
              <a:t> </a:t>
            </a:r>
            <a:r>
              <a:rPr sz="2500" spc="-20" dirty="0"/>
              <a:t>Landing</a:t>
            </a:r>
            <a:r>
              <a:rPr sz="2500" spc="-40" dirty="0"/>
              <a:t> </a:t>
            </a:r>
            <a:r>
              <a:rPr sz="2500" dirty="0"/>
              <a:t>with</a:t>
            </a:r>
            <a:r>
              <a:rPr sz="2500" spc="-45" dirty="0"/>
              <a:t> </a:t>
            </a:r>
            <a:r>
              <a:rPr sz="2500" spc="-85" dirty="0"/>
              <a:t>Payload</a:t>
            </a:r>
            <a:r>
              <a:rPr sz="2500" spc="-55" dirty="0"/>
              <a:t> </a:t>
            </a:r>
            <a:r>
              <a:rPr sz="2500" spc="-35" dirty="0"/>
              <a:t>between</a:t>
            </a:r>
            <a:r>
              <a:rPr sz="2500" spc="-40" dirty="0"/>
              <a:t> </a:t>
            </a:r>
            <a:r>
              <a:rPr sz="2500" spc="110" dirty="0"/>
              <a:t>4000</a:t>
            </a:r>
            <a:r>
              <a:rPr sz="2500" spc="-55" dirty="0"/>
              <a:t> </a:t>
            </a:r>
            <a:r>
              <a:rPr sz="2500" dirty="0"/>
              <a:t>and</a:t>
            </a:r>
            <a:r>
              <a:rPr sz="2500" spc="-65" dirty="0"/>
              <a:t> </a:t>
            </a:r>
            <a:r>
              <a:rPr sz="2500" spc="90" dirty="0"/>
              <a:t>6000</a:t>
            </a:r>
            <a:endParaRPr sz="25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393555" cy="146177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8500" marR="227965" lvl="1" indent="-228600">
              <a:lnSpc>
                <a:spcPct val="100000"/>
              </a:lnSpc>
              <a:spcBef>
                <a:spcPts val="30"/>
              </a:spcBef>
              <a:buFont typeface="Arial"/>
              <a:buChar char="•"/>
              <a:tabLst>
                <a:tab pos="698500"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spc="-20" dirty="0">
                <a:solidFill>
                  <a:srgbClr val="292929"/>
                </a:solidFill>
                <a:latin typeface="Microsoft Sans Serif"/>
                <a:cs typeface="Microsoft Sans Serif"/>
              </a:rPr>
              <a:t>query</a:t>
            </a:r>
            <a:r>
              <a:rPr sz="1800" spc="-100" dirty="0">
                <a:solidFill>
                  <a:srgbClr val="292929"/>
                </a:solidFill>
                <a:latin typeface="Microsoft Sans Serif"/>
                <a:cs typeface="Microsoft Sans Serif"/>
              </a:rPr>
              <a:t> </a:t>
            </a:r>
            <a:r>
              <a:rPr sz="1800" dirty="0">
                <a:solidFill>
                  <a:srgbClr val="292929"/>
                </a:solidFill>
                <a:latin typeface="Microsoft Sans Serif"/>
                <a:cs typeface="Microsoft Sans Serif"/>
              </a:rPr>
              <a:t>finds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booster</a:t>
            </a:r>
            <a:r>
              <a:rPr sz="1800" spc="-35" dirty="0">
                <a:solidFill>
                  <a:srgbClr val="292929"/>
                </a:solidFill>
                <a:latin typeface="Microsoft Sans Serif"/>
                <a:cs typeface="Microsoft Sans Serif"/>
              </a:rPr>
              <a:t> </a:t>
            </a:r>
            <a:r>
              <a:rPr sz="1800" spc="-25" dirty="0">
                <a:solidFill>
                  <a:srgbClr val="292929"/>
                </a:solidFill>
                <a:latin typeface="Microsoft Sans Serif"/>
                <a:cs typeface="Microsoft Sans Serif"/>
              </a:rPr>
              <a:t>version</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40"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greater</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than</a:t>
            </a:r>
            <a:r>
              <a:rPr sz="1800" spc="-45" dirty="0">
                <a:solidFill>
                  <a:srgbClr val="292929"/>
                </a:solidFill>
                <a:latin typeface="Microsoft Sans Serif"/>
                <a:cs typeface="Microsoft Sans Serif"/>
              </a:rPr>
              <a:t> </a:t>
            </a:r>
            <a:r>
              <a:rPr sz="1800" spc="80" dirty="0">
                <a:solidFill>
                  <a:srgbClr val="292929"/>
                </a:solidFill>
                <a:latin typeface="Microsoft Sans Serif"/>
                <a:cs typeface="Microsoft Sans Serif"/>
              </a:rPr>
              <a:t>4000</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but</a:t>
            </a:r>
            <a:r>
              <a:rPr sz="1800" spc="-35" dirty="0">
                <a:solidFill>
                  <a:srgbClr val="292929"/>
                </a:solidFill>
                <a:latin typeface="Microsoft Sans Serif"/>
                <a:cs typeface="Microsoft Sans Serif"/>
              </a:rPr>
              <a:t> </a:t>
            </a:r>
            <a:r>
              <a:rPr sz="1800" spc="-20" dirty="0">
                <a:solidFill>
                  <a:srgbClr val="292929"/>
                </a:solidFill>
                <a:latin typeface="Microsoft Sans Serif"/>
                <a:cs typeface="Microsoft Sans Serif"/>
              </a:rPr>
              <a:t>less </a:t>
            </a:r>
            <a:r>
              <a:rPr sz="1800" dirty="0">
                <a:solidFill>
                  <a:srgbClr val="292929"/>
                </a:solidFill>
                <a:latin typeface="Microsoft Sans Serif"/>
                <a:cs typeface="Microsoft Sans Serif"/>
              </a:rPr>
              <a:t>than</a:t>
            </a:r>
            <a:r>
              <a:rPr sz="1800" spc="-90" dirty="0">
                <a:solidFill>
                  <a:srgbClr val="292929"/>
                </a:solidFill>
                <a:latin typeface="Microsoft Sans Serif"/>
                <a:cs typeface="Microsoft Sans Serif"/>
              </a:rPr>
              <a:t> </a:t>
            </a:r>
            <a:r>
              <a:rPr sz="1800" spc="80" dirty="0">
                <a:solidFill>
                  <a:srgbClr val="292929"/>
                </a:solidFill>
                <a:latin typeface="Microsoft Sans Serif"/>
                <a:cs typeface="Microsoft Sans Serif"/>
              </a:rPr>
              <a:t>6000</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landing</a:t>
            </a:r>
            <a:r>
              <a:rPr sz="1800" spc="-50" dirty="0">
                <a:solidFill>
                  <a:srgbClr val="292929"/>
                </a:solidFill>
                <a:latin typeface="Microsoft Sans Serif"/>
                <a:cs typeface="Microsoft Sans Serif"/>
              </a:rPr>
              <a:t> </a:t>
            </a:r>
            <a:r>
              <a:rPr sz="1800" spc="-30" dirty="0">
                <a:solidFill>
                  <a:srgbClr val="292929"/>
                </a:solidFill>
                <a:latin typeface="Microsoft Sans Serif"/>
                <a:cs typeface="Microsoft Sans Serif"/>
              </a:rPr>
              <a:t>outcome</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is</a:t>
            </a:r>
            <a:r>
              <a:rPr sz="1800" spc="-30" dirty="0">
                <a:solidFill>
                  <a:srgbClr val="292929"/>
                </a:solidFill>
                <a:latin typeface="Microsoft Sans Serif"/>
                <a:cs typeface="Microsoft Sans Serif"/>
              </a:rPr>
              <a:t> </a:t>
            </a:r>
            <a:r>
              <a:rPr sz="1800" spc="-100" dirty="0">
                <a:solidFill>
                  <a:srgbClr val="292929"/>
                </a:solidFill>
                <a:latin typeface="Microsoft Sans Serif"/>
                <a:cs typeface="Microsoft Sans Serif"/>
              </a:rPr>
              <a:t>success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drone</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ship</a:t>
            </a:r>
            <a:endParaRPr sz="1800">
              <a:latin typeface="Microsoft Sans Serif"/>
              <a:cs typeface="Microsoft Sans Serif"/>
            </a:endParaRPr>
          </a:p>
          <a:p>
            <a:pPr marL="698500" marR="5080" lvl="1" indent="-228600">
              <a:lnSpc>
                <a:spcPct val="100000"/>
              </a:lnSpc>
              <a:buFont typeface="Arial"/>
              <a:buChar char="•"/>
              <a:tabLst>
                <a:tab pos="698500"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operator</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30" dirty="0">
                <a:solidFill>
                  <a:srgbClr val="292929"/>
                </a:solidFill>
                <a:latin typeface="Microsoft Sans Serif"/>
                <a:cs typeface="Microsoft Sans Serif"/>
              </a:rPr>
              <a:t> where</a:t>
            </a:r>
            <a:r>
              <a:rPr sz="1800" spc="-45" dirty="0">
                <a:solidFill>
                  <a:srgbClr val="292929"/>
                </a:solidFill>
                <a:latin typeface="Microsoft Sans Serif"/>
                <a:cs typeface="Microsoft Sans Serif"/>
              </a:rPr>
              <a:t> </a:t>
            </a:r>
            <a:r>
              <a:rPr sz="1800" spc="-75" dirty="0">
                <a:solidFill>
                  <a:srgbClr val="292929"/>
                </a:solidFill>
                <a:latin typeface="Microsoft Sans Serif"/>
                <a:cs typeface="Microsoft Sans Serif"/>
              </a:rPr>
              <a:t>clause</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40" dirty="0">
                <a:solidFill>
                  <a:srgbClr val="292929"/>
                </a:solidFill>
                <a:latin typeface="Microsoft Sans Serif"/>
                <a:cs typeface="Microsoft Sans Serif"/>
              </a:rPr>
              <a:t> </a:t>
            </a:r>
            <a:r>
              <a:rPr sz="1800" spc="-10" dirty="0">
                <a:solidFill>
                  <a:srgbClr val="292929"/>
                </a:solidFill>
                <a:latin typeface="Microsoft Sans Serif"/>
                <a:cs typeface="Microsoft Sans Serif"/>
              </a:rPr>
              <a:t>booster</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versions</a:t>
            </a:r>
            <a:r>
              <a:rPr sz="1800" spc="-4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both</a:t>
            </a:r>
            <a:r>
              <a:rPr sz="1800" spc="-10" dirty="0">
                <a:solidFill>
                  <a:srgbClr val="292929"/>
                </a:solidFill>
                <a:latin typeface="Microsoft Sans Serif"/>
                <a:cs typeface="Microsoft Sans Serif"/>
              </a:rPr>
              <a:t> </a:t>
            </a:r>
            <a:r>
              <a:rPr sz="1800" spc="-20" dirty="0">
                <a:solidFill>
                  <a:srgbClr val="292929"/>
                </a:solidFill>
                <a:latin typeface="Microsoft Sans Serif"/>
                <a:cs typeface="Microsoft Sans Serif"/>
              </a:rPr>
              <a:t>conditions</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in </a:t>
            </a:r>
            <a:r>
              <a:rPr sz="1800" dirty="0">
                <a:solidFill>
                  <a:srgbClr val="292929"/>
                </a:solidFill>
                <a:latin typeface="Microsoft Sans Serif"/>
                <a:cs typeface="Microsoft Sans Serif"/>
              </a:rPr>
              <a:t>the</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55" dirty="0">
                <a:solidFill>
                  <a:srgbClr val="292929"/>
                </a:solidFill>
                <a:latin typeface="Microsoft Sans Serif"/>
                <a:cs typeface="Microsoft Sans Serif"/>
              </a:rPr>
              <a:t> </a:t>
            </a:r>
            <a:r>
              <a:rPr sz="1800" spc="-75" dirty="0">
                <a:solidFill>
                  <a:srgbClr val="292929"/>
                </a:solidFill>
                <a:latin typeface="Microsoft Sans Serif"/>
                <a:cs typeface="Microsoft Sans Serif"/>
              </a:rPr>
              <a:t>clause</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are</a:t>
            </a:r>
            <a:r>
              <a:rPr sz="1800" spc="-40" dirty="0">
                <a:solidFill>
                  <a:srgbClr val="292929"/>
                </a:solidFill>
                <a:latin typeface="Microsoft Sans Serif"/>
                <a:cs typeface="Microsoft Sans Serif"/>
              </a:rPr>
              <a:t> </a:t>
            </a:r>
            <a:r>
              <a:rPr sz="1800" spc="-20" dirty="0">
                <a:solidFill>
                  <a:srgbClr val="292929"/>
                </a:solidFill>
                <a:latin typeface="Microsoft Sans Serif"/>
                <a:cs typeface="Microsoft Sans Serif"/>
              </a:rPr>
              <a:t>true</a:t>
            </a:r>
            <a:endParaRPr sz="1800">
              <a:latin typeface="Microsoft Sans Serif"/>
              <a:cs typeface="Microsoft Sans Serif"/>
            </a:endParaRPr>
          </a:p>
        </p:txBody>
      </p:sp>
      <p:sp>
        <p:nvSpPr>
          <p:cNvPr id="5" name="object 5"/>
          <p:cNvSpPr txBox="1"/>
          <p:nvPr/>
        </p:nvSpPr>
        <p:spPr>
          <a:xfrm>
            <a:off x="848969" y="4604765"/>
            <a:ext cx="1045210"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Result</a:t>
            </a:r>
            <a:r>
              <a:rPr sz="2200" u="none" spc="-90" dirty="0">
                <a:solidFill>
                  <a:srgbClr val="292929"/>
                </a:solidFill>
                <a:latin typeface="Microsoft Sans Serif"/>
                <a:cs typeface="Microsoft Sans Serif"/>
              </a:rPr>
              <a:t>:</a:t>
            </a:r>
            <a:endParaRPr sz="2200">
              <a:latin typeface="Microsoft Sans Serif"/>
              <a:cs typeface="Microsoft Sans Serif"/>
            </a:endParaRPr>
          </a:p>
        </p:txBody>
      </p:sp>
      <p:pic>
        <p:nvPicPr>
          <p:cNvPr id="6" name="object 6"/>
          <p:cNvPicPr/>
          <p:nvPr/>
        </p:nvPicPr>
        <p:blipFill>
          <a:blip r:embed="rId2" cstate="print"/>
          <a:stretch>
            <a:fillRect/>
          </a:stretch>
        </p:blipFill>
        <p:spPr>
          <a:xfrm>
            <a:off x="1313688" y="1802892"/>
            <a:ext cx="8331708" cy="426720"/>
          </a:xfrm>
          <a:prstGeom prst="rect">
            <a:avLst/>
          </a:prstGeom>
        </p:spPr>
      </p:pic>
      <p:pic>
        <p:nvPicPr>
          <p:cNvPr id="7" name="object 7"/>
          <p:cNvPicPr/>
          <p:nvPr/>
        </p:nvPicPr>
        <p:blipFill>
          <a:blip r:embed="rId3" cstate="print"/>
          <a:stretch>
            <a:fillRect/>
          </a:stretch>
        </p:blipFill>
        <p:spPr>
          <a:xfrm>
            <a:off x="2098548" y="4751832"/>
            <a:ext cx="1293876" cy="1621536"/>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30</a:t>
            </a:fld>
            <a:endParaRPr spc="4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80136"/>
            <a:ext cx="9778365" cy="497840"/>
          </a:xfrm>
          <a:prstGeom prst="rect">
            <a:avLst/>
          </a:prstGeom>
        </p:spPr>
        <p:txBody>
          <a:bodyPr vert="horz" wrap="square" lIns="0" tIns="12065" rIns="0" bIns="0" rtlCol="0">
            <a:spAutoFit/>
          </a:bodyPr>
          <a:lstStyle/>
          <a:p>
            <a:pPr marL="12700">
              <a:lnSpc>
                <a:spcPct val="100000"/>
              </a:lnSpc>
              <a:spcBef>
                <a:spcPts val="95"/>
              </a:spcBef>
            </a:pPr>
            <a:r>
              <a:rPr sz="3100" spc="-30" dirty="0"/>
              <a:t>Total</a:t>
            </a:r>
            <a:r>
              <a:rPr sz="3100" spc="-114" dirty="0"/>
              <a:t> </a:t>
            </a:r>
            <a:r>
              <a:rPr sz="3100" spc="-55" dirty="0"/>
              <a:t>Number</a:t>
            </a:r>
            <a:r>
              <a:rPr sz="3100" spc="-100" dirty="0"/>
              <a:t> </a:t>
            </a:r>
            <a:r>
              <a:rPr sz="3100" dirty="0"/>
              <a:t>of</a:t>
            </a:r>
            <a:r>
              <a:rPr sz="3100" spc="-110" dirty="0"/>
              <a:t> </a:t>
            </a:r>
            <a:r>
              <a:rPr sz="3100" spc="-140" dirty="0"/>
              <a:t>Successful</a:t>
            </a:r>
            <a:r>
              <a:rPr sz="3100" spc="-70" dirty="0"/>
              <a:t> </a:t>
            </a:r>
            <a:r>
              <a:rPr sz="3100" dirty="0"/>
              <a:t>and</a:t>
            </a:r>
            <a:r>
              <a:rPr sz="3100" spc="-105" dirty="0"/>
              <a:t> </a:t>
            </a:r>
            <a:r>
              <a:rPr sz="3100" spc="-55" dirty="0"/>
              <a:t>Failure</a:t>
            </a:r>
            <a:r>
              <a:rPr sz="3100" spc="-85" dirty="0"/>
              <a:t> </a:t>
            </a:r>
            <a:r>
              <a:rPr sz="3100" spc="-55" dirty="0"/>
              <a:t>Mission</a:t>
            </a:r>
            <a:r>
              <a:rPr sz="3100" spc="-90" dirty="0"/>
              <a:t> </a:t>
            </a:r>
            <a:r>
              <a:rPr sz="3100" spc="-75" dirty="0"/>
              <a:t>Outcomes</a:t>
            </a:r>
            <a:endParaRPr sz="31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166225" cy="2211705"/>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7865" lvl="1" indent="-227965">
              <a:lnSpc>
                <a:spcPct val="100000"/>
              </a:lnSpc>
              <a:spcBef>
                <a:spcPts val="30"/>
              </a:spcBef>
              <a:buFont typeface="Arial"/>
              <a:buChar char="•"/>
              <a:tabLst>
                <a:tab pos="697865"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‘group</a:t>
            </a:r>
            <a:r>
              <a:rPr sz="1800" spc="-30" dirty="0">
                <a:solidFill>
                  <a:srgbClr val="292929"/>
                </a:solidFill>
                <a:latin typeface="Microsoft Sans Serif"/>
                <a:cs typeface="Microsoft Sans Serif"/>
              </a:rPr>
              <a:t> </a:t>
            </a:r>
            <a:r>
              <a:rPr sz="1800" dirty="0">
                <a:solidFill>
                  <a:srgbClr val="292929"/>
                </a:solidFill>
                <a:latin typeface="Microsoft Sans Serif"/>
                <a:cs typeface="Microsoft Sans Serif"/>
              </a:rPr>
              <a:t>by’</a:t>
            </a:r>
            <a:r>
              <a:rPr sz="1800" spc="-5" dirty="0">
                <a:solidFill>
                  <a:srgbClr val="292929"/>
                </a:solidFill>
                <a:latin typeface="Microsoft Sans Serif"/>
                <a:cs typeface="Microsoft Sans Serif"/>
              </a:rPr>
              <a:t> </a:t>
            </a:r>
            <a:r>
              <a:rPr sz="1800" spc="-20" dirty="0">
                <a:solidFill>
                  <a:srgbClr val="292929"/>
                </a:solidFill>
                <a:latin typeface="Microsoft Sans Serif"/>
                <a:cs typeface="Microsoft Sans Serif"/>
              </a:rPr>
              <a:t>keyword</a:t>
            </a:r>
            <a:r>
              <a:rPr sz="1800" spc="-25" dirty="0">
                <a:solidFill>
                  <a:srgbClr val="292929"/>
                </a:solidFill>
                <a:latin typeface="Microsoft Sans Serif"/>
                <a:cs typeface="Microsoft Sans Serif"/>
              </a:rPr>
              <a:t> </a:t>
            </a:r>
            <a:r>
              <a:rPr sz="1800" spc="-45" dirty="0">
                <a:solidFill>
                  <a:srgbClr val="292929"/>
                </a:solidFill>
                <a:latin typeface="Microsoft Sans Serif"/>
                <a:cs typeface="Microsoft Sans Serif"/>
              </a:rPr>
              <a:t>arranges</a:t>
            </a:r>
            <a:r>
              <a:rPr sz="1800" spc="-20" dirty="0">
                <a:solidFill>
                  <a:srgbClr val="292929"/>
                </a:solidFill>
                <a:latin typeface="Microsoft Sans Serif"/>
                <a:cs typeface="Microsoft Sans Serif"/>
              </a:rPr>
              <a:t> identical</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data</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a</a:t>
            </a:r>
            <a:r>
              <a:rPr sz="1800" spc="-10"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column</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to</a:t>
            </a:r>
            <a:r>
              <a:rPr sz="1800" spc="20" dirty="0">
                <a:solidFill>
                  <a:srgbClr val="292929"/>
                </a:solidFill>
                <a:latin typeface="Microsoft Sans Serif"/>
                <a:cs typeface="Microsoft Sans Serif"/>
              </a:rPr>
              <a:t> </a:t>
            </a:r>
            <a:r>
              <a:rPr sz="1800" spc="-10" dirty="0">
                <a:solidFill>
                  <a:srgbClr val="292929"/>
                </a:solidFill>
                <a:latin typeface="Microsoft Sans Serif"/>
                <a:cs typeface="Microsoft Sans Serif"/>
              </a:rPr>
              <a:t>group</a:t>
            </a:r>
            <a:endParaRPr sz="1800">
              <a:latin typeface="Microsoft Sans Serif"/>
              <a:cs typeface="Microsoft Sans Serif"/>
            </a:endParaRPr>
          </a:p>
          <a:p>
            <a:pPr marL="697865" lvl="1" indent="-227965">
              <a:lnSpc>
                <a:spcPct val="100000"/>
              </a:lnSpc>
              <a:buFont typeface="Arial"/>
              <a:buChar char="•"/>
              <a:tabLst>
                <a:tab pos="697865" algn="l"/>
              </a:tabLst>
            </a:pPr>
            <a:r>
              <a:rPr sz="1800" dirty="0">
                <a:solidFill>
                  <a:srgbClr val="292929"/>
                </a:solidFill>
                <a:latin typeface="Microsoft Sans Serif"/>
                <a:cs typeface="Microsoft Sans Serif"/>
              </a:rPr>
              <a:t>In</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this</a:t>
            </a:r>
            <a:r>
              <a:rPr sz="1800" spc="-15" dirty="0">
                <a:solidFill>
                  <a:srgbClr val="292929"/>
                </a:solidFill>
                <a:latin typeface="Microsoft Sans Serif"/>
                <a:cs typeface="Microsoft Sans Serif"/>
              </a:rPr>
              <a:t> </a:t>
            </a:r>
            <a:r>
              <a:rPr sz="1800" spc="-100" dirty="0">
                <a:solidFill>
                  <a:srgbClr val="292929"/>
                </a:solidFill>
                <a:latin typeface="Microsoft Sans Serif"/>
                <a:cs typeface="Microsoft Sans Serif"/>
              </a:rPr>
              <a:t>case,</a:t>
            </a:r>
            <a:r>
              <a:rPr sz="1800" spc="-20" dirty="0">
                <a:solidFill>
                  <a:srgbClr val="292929"/>
                </a:solidFill>
                <a:latin typeface="Microsoft Sans Serif"/>
                <a:cs typeface="Microsoft Sans Serif"/>
              </a:rPr>
              <a:t> </a:t>
            </a:r>
            <a:r>
              <a:rPr sz="1800" spc="-45" dirty="0">
                <a:solidFill>
                  <a:srgbClr val="292929"/>
                </a:solidFill>
                <a:latin typeface="Microsoft Sans Serif"/>
                <a:cs typeface="Microsoft Sans Serif"/>
              </a:rPr>
              <a:t>number</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40" dirty="0">
                <a:solidFill>
                  <a:srgbClr val="292929"/>
                </a:solidFill>
                <a:latin typeface="Microsoft Sans Serif"/>
                <a:cs typeface="Microsoft Sans Serif"/>
              </a:rPr>
              <a:t>mission </a:t>
            </a:r>
            <a:r>
              <a:rPr sz="1800" spc="-45" dirty="0">
                <a:solidFill>
                  <a:srgbClr val="292929"/>
                </a:solidFill>
                <a:latin typeface="Microsoft Sans Serif"/>
                <a:cs typeface="Microsoft Sans Serif"/>
              </a:rPr>
              <a:t>outcomes</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by</a:t>
            </a:r>
            <a:r>
              <a:rPr sz="1800" spc="-25" dirty="0">
                <a:solidFill>
                  <a:srgbClr val="292929"/>
                </a:solidFill>
                <a:latin typeface="Microsoft Sans Serif"/>
                <a:cs typeface="Microsoft Sans Serif"/>
              </a:rPr>
              <a:t> </a:t>
            </a:r>
            <a:r>
              <a:rPr sz="1800" spc="-20" dirty="0">
                <a:solidFill>
                  <a:srgbClr val="292929"/>
                </a:solidFill>
                <a:latin typeface="Microsoft Sans Serif"/>
                <a:cs typeface="Microsoft Sans Serif"/>
              </a:rPr>
              <a:t>types</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outcomes</a:t>
            </a:r>
            <a:r>
              <a:rPr sz="1800" spc="-40" dirty="0">
                <a:solidFill>
                  <a:srgbClr val="292929"/>
                </a:solidFill>
                <a:latin typeface="Microsoft Sans Serif"/>
                <a:cs typeface="Microsoft Sans Serif"/>
              </a:rPr>
              <a:t> </a:t>
            </a:r>
            <a:r>
              <a:rPr sz="1800" spc="-20" dirty="0">
                <a:solidFill>
                  <a:srgbClr val="292929"/>
                </a:solidFill>
                <a:latin typeface="Microsoft Sans Serif"/>
                <a:cs typeface="Microsoft Sans Serif"/>
              </a:rPr>
              <a:t>are</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grouped</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25" dirty="0">
                <a:solidFill>
                  <a:srgbClr val="292929"/>
                </a:solidFill>
                <a:latin typeface="Microsoft Sans Serif"/>
                <a:cs typeface="Microsoft Sans Serif"/>
              </a:rPr>
              <a:t> </a:t>
            </a:r>
            <a:r>
              <a:rPr sz="1800" spc="-10" dirty="0">
                <a:solidFill>
                  <a:srgbClr val="292929"/>
                </a:solidFill>
                <a:latin typeface="Microsoft Sans Serif"/>
                <a:cs typeface="Microsoft Sans Serif"/>
              </a:rPr>
              <a:t>column</a:t>
            </a:r>
            <a:endParaRPr sz="1800">
              <a:latin typeface="Microsoft Sans Serif"/>
              <a:cs typeface="Microsoft Sans Serif"/>
            </a:endParaRPr>
          </a:p>
          <a:p>
            <a:pPr marL="698500">
              <a:lnSpc>
                <a:spcPct val="100000"/>
              </a:lnSpc>
            </a:pPr>
            <a:r>
              <a:rPr sz="1800" spc="-10" dirty="0">
                <a:solidFill>
                  <a:srgbClr val="292929"/>
                </a:solidFill>
                <a:latin typeface="Microsoft Sans Serif"/>
                <a:cs typeface="Microsoft Sans Serif"/>
              </a:rPr>
              <a:t>‘counts’</a:t>
            </a:r>
            <a:endParaRPr sz="1800">
              <a:latin typeface="Microsoft Sans Serif"/>
              <a:cs typeface="Microsoft Sans Serif"/>
            </a:endParaRPr>
          </a:p>
          <a:p>
            <a:pPr>
              <a:lnSpc>
                <a:spcPct val="100000"/>
              </a:lnSpc>
            </a:pPr>
            <a:endParaRPr sz="1800">
              <a:latin typeface="Microsoft Sans Serif"/>
              <a:cs typeface="Microsoft Sans Serif"/>
            </a:endParaRPr>
          </a:p>
          <a:p>
            <a:pPr>
              <a:lnSpc>
                <a:spcPct val="100000"/>
              </a:lnSpc>
              <a:spcBef>
                <a:spcPts val="1350"/>
              </a:spcBef>
            </a:pPr>
            <a:endParaRPr sz="180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pic>
        <p:nvPicPr>
          <p:cNvPr id="5" name="object 5"/>
          <p:cNvPicPr/>
          <p:nvPr/>
        </p:nvPicPr>
        <p:blipFill>
          <a:blip r:embed="rId2" cstate="print"/>
          <a:stretch>
            <a:fillRect/>
          </a:stretch>
        </p:blipFill>
        <p:spPr>
          <a:xfrm>
            <a:off x="1304544" y="1880616"/>
            <a:ext cx="9582912" cy="342900"/>
          </a:xfrm>
          <a:prstGeom prst="rect">
            <a:avLst/>
          </a:prstGeom>
        </p:spPr>
      </p:pic>
      <p:pic>
        <p:nvPicPr>
          <p:cNvPr id="6" name="object 6"/>
          <p:cNvPicPr/>
          <p:nvPr/>
        </p:nvPicPr>
        <p:blipFill>
          <a:blip r:embed="rId3" cstate="print"/>
          <a:stretch>
            <a:fillRect/>
          </a:stretch>
        </p:blipFill>
        <p:spPr>
          <a:xfrm>
            <a:off x="2034539" y="4887467"/>
            <a:ext cx="3107436" cy="143256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31</a:t>
            </a:fld>
            <a:endParaRPr spc="4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80" dirty="0"/>
              <a:t>Boosters</a:t>
            </a:r>
            <a:r>
              <a:rPr spc="-114" dirty="0"/>
              <a:t> </a:t>
            </a:r>
            <a:r>
              <a:rPr spc="-90" dirty="0"/>
              <a:t>Carried</a:t>
            </a:r>
            <a:r>
              <a:rPr spc="-100" dirty="0"/>
              <a:t> </a:t>
            </a:r>
            <a:r>
              <a:rPr spc="-140" dirty="0"/>
              <a:t>Maximum</a:t>
            </a:r>
            <a:r>
              <a:rPr spc="-100" dirty="0"/>
              <a:t> Payload</a:t>
            </a:r>
          </a:p>
        </p:txBody>
      </p:sp>
      <p:sp>
        <p:nvSpPr>
          <p:cNvPr id="3" name="object 3"/>
          <p:cNvSpPr txBox="1"/>
          <p:nvPr/>
        </p:nvSpPr>
        <p:spPr>
          <a:xfrm>
            <a:off x="848969" y="1305509"/>
            <a:ext cx="9810115" cy="3248025"/>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Query</a:t>
            </a:r>
            <a:r>
              <a:rPr sz="2200" u="none" spc="-10" dirty="0">
                <a:solidFill>
                  <a:srgbClr val="292929"/>
                </a:solidFill>
                <a:latin typeface="Microsoft Sans Serif"/>
                <a:cs typeface="Microsoft Sans Serif"/>
              </a:rPr>
              <a:t>:</a:t>
            </a:r>
            <a:endParaRPr sz="2200" dirty="0">
              <a:latin typeface="Microsoft Sans Serif"/>
              <a:cs typeface="Microsoft Sans Serif"/>
            </a:endParaRPr>
          </a:p>
          <a:p>
            <a:pPr>
              <a:lnSpc>
                <a:spcPct val="100000"/>
              </a:lnSpc>
              <a:spcBef>
                <a:spcPts val="875"/>
              </a:spcBef>
              <a:buClr>
                <a:srgbClr val="292929"/>
              </a:buClr>
              <a:buFont typeface="Arial"/>
              <a:buChar char="•"/>
            </a:pPr>
            <a:endParaRPr sz="2200" dirty="0">
              <a:latin typeface="Microsoft Sans Serif"/>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dirty="0">
              <a:latin typeface="Microsoft Sans Serif"/>
              <a:cs typeface="Microsoft Sans Serif"/>
            </a:endParaRPr>
          </a:p>
          <a:p>
            <a:pPr marL="697865" lvl="1" indent="-227965">
              <a:lnSpc>
                <a:spcPct val="100000"/>
              </a:lnSpc>
              <a:spcBef>
                <a:spcPts val="30"/>
              </a:spcBef>
              <a:buFont typeface="Arial"/>
              <a:buChar char="•"/>
              <a:tabLst>
                <a:tab pos="697865"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sub</a:t>
            </a:r>
            <a:r>
              <a:rPr sz="1800" spc="-120" dirty="0">
                <a:solidFill>
                  <a:srgbClr val="292929"/>
                </a:solidFill>
                <a:latin typeface="Microsoft Sans Serif"/>
                <a:cs typeface="Microsoft Sans Serif"/>
              </a:rPr>
              <a:t> </a:t>
            </a:r>
            <a:r>
              <a:rPr sz="1800" spc="-20" dirty="0">
                <a:solidFill>
                  <a:srgbClr val="292929"/>
                </a:solidFill>
                <a:latin typeface="Microsoft Sans Serif"/>
                <a:cs typeface="Microsoft Sans Serif"/>
              </a:rPr>
              <a:t>query</a:t>
            </a:r>
            <a:r>
              <a:rPr sz="1800" spc="-95"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70" dirty="0">
                <a:solidFill>
                  <a:srgbClr val="292929"/>
                </a:solidFill>
                <a:latin typeface="Microsoft Sans Serif"/>
                <a:cs typeface="Microsoft Sans Serif"/>
              </a:rPr>
              <a:t>maximum</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50"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by</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using</a:t>
            </a:r>
            <a:r>
              <a:rPr sz="1800" spc="-70" dirty="0">
                <a:solidFill>
                  <a:srgbClr val="292929"/>
                </a:solidFill>
                <a:latin typeface="Microsoft Sans Serif"/>
                <a:cs typeface="Microsoft Sans Serif"/>
              </a:rPr>
              <a:t> </a:t>
            </a:r>
            <a:r>
              <a:rPr sz="1800" spc="-20" dirty="0">
                <a:solidFill>
                  <a:srgbClr val="292929"/>
                </a:solidFill>
                <a:latin typeface="Microsoft Sans Serif"/>
                <a:cs typeface="Microsoft Sans Serif"/>
              </a:rPr>
              <a:t>keywork</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‘max’</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on</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pay</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load</a:t>
            </a:r>
            <a:endParaRPr sz="1800" dirty="0">
              <a:latin typeface="Microsoft Sans Serif"/>
              <a:cs typeface="Microsoft Sans Serif"/>
            </a:endParaRPr>
          </a:p>
          <a:p>
            <a:pPr marL="698500">
              <a:lnSpc>
                <a:spcPct val="100000"/>
              </a:lnSpc>
            </a:pPr>
            <a:r>
              <a:rPr sz="1800" spc="-110" dirty="0">
                <a:solidFill>
                  <a:srgbClr val="292929"/>
                </a:solidFill>
                <a:latin typeface="Microsoft Sans Serif"/>
                <a:cs typeface="Microsoft Sans Serif"/>
              </a:rPr>
              <a:t>mass</a:t>
            </a:r>
            <a:r>
              <a:rPr sz="1800" spc="15" dirty="0">
                <a:solidFill>
                  <a:srgbClr val="292929"/>
                </a:solidFill>
                <a:latin typeface="Microsoft Sans Serif"/>
                <a:cs typeface="Microsoft Sans Serif"/>
              </a:rPr>
              <a:t> </a:t>
            </a:r>
            <a:r>
              <a:rPr sz="1800" spc="-10" dirty="0">
                <a:solidFill>
                  <a:srgbClr val="292929"/>
                </a:solidFill>
                <a:latin typeface="Microsoft Sans Serif"/>
                <a:cs typeface="Microsoft Sans Serif"/>
              </a:rPr>
              <a:t>column</a:t>
            </a:r>
            <a:endParaRPr sz="1800" dirty="0">
              <a:latin typeface="Microsoft Sans Serif"/>
              <a:cs typeface="Microsoft Sans Serif"/>
            </a:endParaRPr>
          </a:p>
          <a:p>
            <a:pPr marL="698500" marR="5080" lvl="1" indent="-228600">
              <a:lnSpc>
                <a:spcPct val="100000"/>
              </a:lnSpc>
              <a:buFont typeface="Arial"/>
              <a:buChar char="•"/>
              <a:tabLst>
                <a:tab pos="698500"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spc="-35" dirty="0">
                <a:solidFill>
                  <a:srgbClr val="292929"/>
                </a:solidFill>
                <a:latin typeface="Microsoft Sans Serif"/>
                <a:cs typeface="Microsoft Sans Serif"/>
              </a:rPr>
              <a:t>main</a:t>
            </a:r>
            <a:r>
              <a:rPr sz="1800" spc="-85" dirty="0">
                <a:solidFill>
                  <a:srgbClr val="292929"/>
                </a:solidFill>
                <a:latin typeface="Microsoft Sans Serif"/>
                <a:cs typeface="Microsoft Sans Serif"/>
              </a:rPr>
              <a:t> </a:t>
            </a:r>
            <a:r>
              <a:rPr sz="1800" spc="-20" dirty="0">
                <a:solidFill>
                  <a:srgbClr val="292929"/>
                </a:solidFill>
                <a:latin typeface="Microsoft Sans Serif"/>
                <a:cs typeface="Microsoft Sans Serif"/>
              </a:rPr>
              <a:t>query</a:t>
            </a:r>
            <a:r>
              <a:rPr sz="1800" spc="-100"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105" dirty="0">
                <a:solidFill>
                  <a:srgbClr val="292929"/>
                </a:solidFill>
                <a:latin typeface="Microsoft Sans Serif"/>
                <a:cs typeface="Microsoft Sans Serif"/>
              </a:rPr>
              <a:t> </a:t>
            </a:r>
            <a:r>
              <a:rPr sz="1800" spc="-10" dirty="0">
                <a:solidFill>
                  <a:srgbClr val="292929"/>
                </a:solidFill>
                <a:latin typeface="Microsoft Sans Serif"/>
                <a:cs typeface="Microsoft Sans Serif"/>
              </a:rPr>
              <a:t>booster</a:t>
            </a:r>
            <a:r>
              <a:rPr sz="1800" spc="-80" dirty="0">
                <a:solidFill>
                  <a:srgbClr val="292929"/>
                </a:solidFill>
                <a:latin typeface="Microsoft Sans Serif"/>
                <a:cs typeface="Microsoft Sans Serif"/>
              </a:rPr>
              <a:t> </a:t>
            </a:r>
            <a:r>
              <a:rPr sz="1800" spc="-35" dirty="0">
                <a:solidFill>
                  <a:srgbClr val="292929"/>
                </a:solidFill>
                <a:latin typeface="Microsoft Sans Serif"/>
                <a:cs typeface="Microsoft Sans Serif"/>
              </a:rPr>
              <a:t>versions</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45" dirty="0">
                <a:solidFill>
                  <a:srgbClr val="292929"/>
                </a:solidFill>
                <a:latin typeface="Microsoft Sans Serif"/>
                <a:cs typeface="Microsoft Sans Serif"/>
              </a:rPr>
              <a:t> </a:t>
            </a:r>
            <a:r>
              <a:rPr sz="1800" spc="-40" dirty="0">
                <a:solidFill>
                  <a:srgbClr val="292929"/>
                </a:solidFill>
                <a:latin typeface="Microsoft Sans Serif"/>
                <a:cs typeface="Microsoft Sans Serif"/>
              </a:rPr>
              <a:t>respective</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55"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2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payload</a:t>
            </a:r>
            <a:r>
              <a:rPr sz="1800" spc="-55" dirty="0">
                <a:solidFill>
                  <a:srgbClr val="292929"/>
                </a:solidFill>
                <a:latin typeface="Microsoft Sans Serif"/>
                <a:cs typeface="Microsoft Sans Serif"/>
              </a:rPr>
              <a:t> </a:t>
            </a:r>
            <a:r>
              <a:rPr sz="1800" spc="-100" dirty="0">
                <a:solidFill>
                  <a:srgbClr val="292929"/>
                </a:solidFill>
                <a:latin typeface="Microsoft Sans Serif"/>
                <a:cs typeface="Microsoft Sans Serif"/>
              </a:rPr>
              <a:t>mass</a:t>
            </a:r>
            <a:r>
              <a:rPr sz="1800" spc="-15" dirty="0">
                <a:solidFill>
                  <a:srgbClr val="292929"/>
                </a:solidFill>
                <a:latin typeface="Microsoft Sans Serif"/>
                <a:cs typeface="Microsoft Sans Serif"/>
              </a:rPr>
              <a:t> </a:t>
            </a:r>
            <a:r>
              <a:rPr sz="1800" spc="-25" dirty="0">
                <a:solidFill>
                  <a:srgbClr val="292929"/>
                </a:solidFill>
                <a:latin typeface="Microsoft Sans Serif"/>
                <a:cs typeface="Microsoft Sans Serif"/>
              </a:rPr>
              <a:t>is </a:t>
            </a:r>
            <a:r>
              <a:rPr sz="1800" spc="-70" dirty="0">
                <a:solidFill>
                  <a:srgbClr val="292929"/>
                </a:solidFill>
                <a:latin typeface="Microsoft Sans Serif"/>
                <a:cs typeface="Microsoft Sans Serif"/>
              </a:rPr>
              <a:t>maximum</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10" dirty="0">
                <a:solidFill>
                  <a:srgbClr val="292929"/>
                </a:solidFill>
                <a:latin typeface="Microsoft Sans Serif"/>
                <a:cs typeface="Microsoft Sans Serif"/>
              </a:rPr>
              <a:t> </a:t>
            </a:r>
            <a:r>
              <a:rPr sz="1800" spc="-30" dirty="0">
                <a:solidFill>
                  <a:srgbClr val="292929"/>
                </a:solidFill>
                <a:latin typeface="Microsoft Sans Serif"/>
                <a:cs typeface="Microsoft Sans Serif"/>
              </a:rPr>
              <a:t>value</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10" dirty="0">
                <a:solidFill>
                  <a:srgbClr val="292929"/>
                </a:solidFill>
                <a:latin typeface="Microsoft Sans Serif"/>
                <a:cs typeface="Microsoft Sans Serif"/>
              </a:rPr>
              <a:t> </a:t>
            </a:r>
            <a:r>
              <a:rPr sz="1800" spc="70" dirty="0">
                <a:solidFill>
                  <a:srgbClr val="292929"/>
                </a:solidFill>
                <a:latin typeface="Microsoft Sans Serif"/>
                <a:cs typeface="Microsoft Sans Serif"/>
              </a:rPr>
              <a:t>15600</a:t>
            </a:r>
            <a:endParaRPr sz="1800" dirty="0">
              <a:latin typeface="Microsoft Sans Serif"/>
              <a:cs typeface="Microsoft Sans Serif"/>
            </a:endParaRPr>
          </a:p>
          <a:p>
            <a:pPr lvl="1">
              <a:lnSpc>
                <a:spcPct val="100000"/>
              </a:lnSpc>
              <a:buClr>
                <a:srgbClr val="292929"/>
              </a:buClr>
              <a:buFont typeface="Arial"/>
              <a:buChar char="•"/>
            </a:pPr>
            <a:endParaRPr sz="1800" dirty="0">
              <a:latin typeface="Microsoft Sans Serif"/>
              <a:cs typeface="Microsoft Sans Serif"/>
            </a:endParaRPr>
          </a:p>
          <a:p>
            <a:pPr lvl="1">
              <a:lnSpc>
                <a:spcPct val="100000"/>
              </a:lnSpc>
              <a:spcBef>
                <a:spcPts val="1345"/>
              </a:spcBef>
              <a:buClr>
                <a:srgbClr val="292929"/>
              </a:buClr>
              <a:buFont typeface="Arial"/>
              <a:buChar char="•"/>
            </a:pPr>
            <a:endParaRPr sz="1800" dirty="0">
              <a:latin typeface="Microsoft Sans Serif"/>
              <a:cs typeface="Microsoft Sans Serif"/>
            </a:endParaRPr>
          </a:p>
          <a:p>
            <a:pPr marL="240665" indent="-227965">
              <a:lnSpc>
                <a:spcPct val="100000"/>
              </a:lnSpc>
              <a:spcBef>
                <a:spcPts val="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dirty="0">
              <a:latin typeface="Microsoft Sans Serif"/>
              <a:cs typeface="Microsoft Sans Serif"/>
            </a:endParaRPr>
          </a:p>
        </p:txBody>
      </p:sp>
      <p:pic>
        <p:nvPicPr>
          <p:cNvPr id="4" name="object 4"/>
          <p:cNvPicPr/>
          <p:nvPr/>
        </p:nvPicPr>
        <p:blipFill>
          <a:blip r:embed="rId2" cstate="print"/>
          <a:stretch>
            <a:fillRect/>
          </a:stretch>
        </p:blipFill>
        <p:spPr>
          <a:xfrm>
            <a:off x="1153667" y="1751076"/>
            <a:ext cx="10018776" cy="283463"/>
          </a:xfrm>
          <a:prstGeom prst="rect">
            <a:avLst/>
          </a:prstGeom>
        </p:spPr>
      </p:pic>
      <p:pic>
        <p:nvPicPr>
          <p:cNvPr id="5" name="object 5"/>
          <p:cNvPicPr/>
          <p:nvPr/>
        </p:nvPicPr>
        <p:blipFill>
          <a:blip r:embed="rId3" cstate="print"/>
          <a:stretch>
            <a:fillRect/>
          </a:stretch>
        </p:blipFill>
        <p:spPr>
          <a:xfrm>
            <a:off x="2243327" y="3534155"/>
            <a:ext cx="2168652" cy="2892551"/>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32</a:t>
            </a:fld>
            <a:endParaRPr spc="4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65" dirty="0"/>
              <a:t>2015</a:t>
            </a:r>
            <a:r>
              <a:rPr spc="15" dirty="0"/>
              <a:t> </a:t>
            </a:r>
            <a:r>
              <a:rPr spc="-130" dirty="0"/>
              <a:t>Launch</a:t>
            </a:r>
            <a:r>
              <a:rPr spc="20" dirty="0"/>
              <a:t> </a:t>
            </a:r>
            <a:r>
              <a:rPr spc="-160" dirty="0"/>
              <a:t>Records</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Microsoft Sans Serif"/>
                <a:cs typeface="Microsoft Sans Serif"/>
              </a:rPr>
              <a:t>Query</a:t>
            </a:r>
            <a:r>
              <a:rPr sz="2200" u="none" spc="-90"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793605" cy="279527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Description</a:t>
            </a:r>
            <a:r>
              <a:rPr sz="2200" u="none" spc="-10" dirty="0">
                <a:solidFill>
                  <a:srgbClr val="292929"/>
                </a:solidFill>
                <a:latin typeface="Microsoft Sans Serif"/>
                <a:cs typeface="Microsoft Sans Serif"/>
              </a:rPr>
              <a:t>:</a:t>
            </a:r>
            <a:endParaRPr sz="2200">
              <a:latin typeface="Microsoft Sans Serif"/>
              <a:cs typeface="Microsoft Sans Serif"/>
            </a:endParaRPr>
          </a:p>
          <a:p>
            <a:pPr marL="698500" marR="5080" lvl="1" indent="-228600">
              <a:lnSpc>
                <a:spcPct val="100000"/>
              </a:lnSpc>
              <a:spcBef>
                <a:spcPts val="30"/>
              </a:spcBef>
              <a:buFont typeface="Arial"/>
              <a:buChar char="•"/>
              <a:tabLst>
                <a:tab pos="698500" algn="l"/>
              </a:tabLst>
            </a:pPr>
            <a:r>
              <a:rPr sz="1800" spc="-105"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20" dirty="0">
                <a:solidFill>
                  <a:srgbClr val="292929"/>
                </a:solidFill>
                <a:latin typeface="Microsoft Sans Serif"/>
                <a:cs typeface="Microsoft Sans Serif"/>
              </a:rPr>
              <a:t>query</a:t>
            </a:r>
            <a:r>
              <a:rPr sz="1800" spc="-100" dirty="0">
                <a:solidFill>
                  <a:srgbClr val="292929"/>
                </a:solidFill>
                <a:latin typeface="Microsoft Sans Serif"/>
                <a:cs typeface="Microsoft Sans Serif"/>
              </a:rPr>
              <a:t> </a:t>
            </a:r>
            <a:r>
              <a:rPr sz="1800" dirty="0">
                <a:solidFill>
                  <a:srgbClr val="292929"/>
                </a:solidFill>
                <a:latin typeface="Microsoft Sans Serif"/>
                <a:cs typeface="Microsoft Sans Serif"/>
              </a:rPr>
              <a:t>lists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landing</a:t>
            </a:r>
            <a:r>
              <a:rPr sz="1800" spc="-55" dirty="0">
                <a:solidFill>
                  <a:srgbClr val="292929"/>
                </a:solidFill>
                <a:latin typeface="Microsoft Sans Serif"/>
                <a:cs typeface="Microsoft Sans Serif"/>
              </a:rPr>
              <a:t> </a:t>
            </a:r>
            <a:r>
              <a:rPr sz="1800" spc="-40" dirty="0">
                <a:solidFill>
                  <a:srgbClr val="292929"/>
                </a:solidFill>
                <a:latin typeface="Microsoft Sans Serif"/>
                <a:cs typeface="Microsoft Sans Serif"/>
              </a:rPr>
              <a:t>outcome,</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booster</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version,</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launch</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site</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where</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landing</a:t>
            </a:r>
            <a:r>
              <a:rPr sz="1800" spc="-65" dirty="0">
                <a:solidFill>
                  <a:srgbClr val="292929"/>
                </a:solidFill>
                <a:latin typeface="Microsoft Sans Serif"/>
                <a:cs typeface="Microsoft Sans Serif"/>
              </a:rPr>
              <a:t> </a:t>
            </a:r>
            <a:r>
              <a:rPr sz="1800" spc="-10" dirty="0">
                <a:solidFill>
                  <a:srgbClr val="292929"/>
                </a:solidFill>
                <a:latin typeface="Microsoft Sans Serif"/>
                <a:cs typeface="Microsoft Sans Serif"/>
              </a:rPr>
              <a:t>outcome </a:t>
            </a:r>
            <a:r>
              <a:rPr sz="1800" dirty="0">
                <a:solidFill>
                  <a:srgbClr val="292929"/>
                </a:solidFill>
                <a:latin typeface="Microsoft Sans Serif"/>
                <a:cs typeface="Microsoft Sans Serif"/>
              </a:rPr>
              <a:t>is</a:t>
            </a:r>
            <a:r>
              <a:rPr sz="1800" spc="-55" dirty="0">
                <a:solidFill>
                  <a:srgbClr val="292929"/>
                </a:solidFill>
                <a:latin typeface="Microsoft Sans Serif"/>
                <a:cs typeface="Microsoft Sans Serif"/>
              </a:rPr>
              <a:t> </a:t>
            </a:r>
            <a:r>
              <a:rPr sz="1800" dirty="0">
                <a:solidFill>
                  <a:srgbClr val="292929"/>
                </a:solidFill>
                <a:latin typeface="Microsoft Sans Serif"/>
                <a:cs typeface="Microsoft Sans Serif"/>
              </a:rPr>
              <a:t>failed</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drone</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ship</a:t>
            </a:r>
            <a:r>
              <a:rPr sz="1800" spc="-7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55" dirty="0">
                <a:solidFill>
                  <a:srgbClr val="292929"/>
                </a:solidFill>
                <a:latin typeface="Microsoft Sans Serif"/>
                <a:cs typeface="Microsoft Sans Serif"/>
              </a:rPr>
              <a:t> </a:t>
            </a:r>
            <a:r>
              <a:rPr sz="1800" spc="-50" dirty="0">
                <a:solidFill>
                  <a:srgbClr val="292929"/>
                </a:solidFill>
                <a:latin typeface="Microsoft Sans Serif"/>
                <a:cs typeface="Microsoft Sans Serif"/>
              </a:rPr>
              <a:t>year </a:t>
            </a:r>
            <a:r>
              <a:rPr sz="1800" dirty="0">
                <a:solidFill>
                  <a:srgbClr val="292929"/>
                </a:solidFill>
                <a:latin typeface="Microsoft Sans Serif"/>
                <a:cs typeface="Microsoft Sans Serif"/>
              </a:rPr>
              <a:t>is</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2015</a:t>
            </a:r>
            <a:endParaRPr sz="1800">
              <a:latin typeface="Microsoft Sans Serif"/>
              <a:cs typeface="Microsoft Sans Serif"/>
            </a:endParaRPr>
          </a:p>
          <a:p>
            <a:pPr marL="698500" marR="26034" lvl="1" indent="-228600">
              <a:lnSpc>
                <a:spcPct val="100000"/>
              </a:lnSpc>
              <a:buFont typeface="Arial"/>
              <a:buChar char="•"/>
              <a:tabLst>
                <a:tab pos="698500"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operator</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35" dirty="0">
                <a:solidFill>
                  <a:srgbClr val="292929"/>
                </a:solidFill>
                <a:latin typeface="Microsoft Sans Serif"/>
                <a:cs typeface="Microsoft Sans Serif"/>
              </a:rPr>
              <a:t> </a:t>
            </a:r>
            <a:r>
              <a:rPr sz="1800" spc="-75" dirty="0">
                <a:solidFill>
                  <a:srgbClr val="292929"/>
                </a:solidFill>
                <a:latin typeface="Microsoft Sans Serif"/>
                <a:cs typeface="Microsoft Sans Serif"/>
              </a:rPr>
              <a:t>clause</a:t>
            </a:r>
            <a:r>
              <a:rPr sz="1800" spc="-45" dirty="0">
                <a:solidFill>
                  <a:srgbClr val="292929"/>
                </a:solidFill>
                <a:latin typeface="Microsoft Sans Serif"/>
                <a:cs typeface="Microsoft Sans Serif"/>
              </a:rPr>
              <a:t> </a:t>
            </a:r>
            <a:r>
              <a:rPr sz="1800" spc="-10" dirty="0">
                <a:solidFill>
                  <a:srgbClr val="292929"/>
                </a:solidFill>
                <a:latin typeface="Microsoft Sans Serif"/>
                <a:cs typeface="Microsoft Sans Serif"/>
              </a:rPr>
              <a:t>returns</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booster</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versions</a:t>
            </a:r>
            <a:r>
              <a:rPr sz="1800" spc="-40" dirty="0">
                <a:solidFill>
                  <a:srgbClr val="292929"/>
                </a:solidFill>
                <a:latin typeface="Microsoft Sans Serif"/>
                <a:cs typeface="Microsoft Sans Serif"/>
              </a:rPr>
              <a:t> </a:t>
            </a:r>
            <a:r>
              <a:rPr sz="1800" spc="-30" dirty="0">
                <a:solidFill>
                  <a:srgbClr val="292929"/>
                </a:solidFill>
                <a:latin typeface="Microsoft Sans Serif"/>
                <a:cs typeface="Microsoft Sans Serif"/>
              </a:rPr>
              <a:t>where</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both</a:t>
            </a:r>
            <a:r>
              <a:rPr sz="1800" spc="-5" dirty="0">
                <a:solidFill>
                  <a:srgbClr val="292929"/>
                </a:solidFill>
                <a:latin typeface="Microsoft Sans Serif"/>
                <a:cs typeface="Microsoft Sans Serif"/>
              </a:rPr>
              <a:t> </a:t>
            </a:r>
            <a:r>
              <a:rPr sz="1800" spc="-20" dirty="0">
                <a:solidFill>
                  <a:srgbClr val="292929"/>
                </a:solidFill>
                <a:latin typeface="Microsoft Sans Serif"/>
                <a:cs typeface="Microsoft Sans Serif"/>
              </a:rPr>
              <a:t>conditions</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3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 </a:t>
            </a:r>
            <a:r>
              <a:rPr sz="1800" spc="-30" dirty="0">
                <a:solidFill>
                  <a:srgbClr val="292929"/>
                </a:solidFill>
                <a:latin typeface="Microsoft Sans Serif"/>
                <a:cs typeface="Microsoft Sans Serif"/>
              </a:rPr>
              <a:t>where</a:t>
            </a:r>
            <a:r>
              <a:rPr sz="1800" spc="-80" dirty="0">
                <a:solidFill>
                  <a:srgbClr val="292929"/>
                </a:solidFill>
                <a:latin typeface="Microsoft Sans Serif"/>
                <a:cs typeface="Microsoft Sans Serif"/>
              </a:rPr>
              <a:t> </a:t>
            </a:r>
            <a:r>
              <a:rPr sz="1800" spc="-75" dirty="0">
                <a:solidFill>
                  <a:srgbClr val="292929"/>
                </a:solidFill>
                <a:latin typeface="Microsoft Sans Serif"/>
                <a:cs typeface="Microsoft Sans Serif"/>
              </a:rPr>
              <a:t>clause</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are</a:t>
            </a:r>
            <a:r>
              <a:rPr sz="1800" spc="-45" dirty="0">
                <a:solidFill>
                  <a:srgbClr val="292929"/>
                </a:solidFill>
                <a:latin typeface="Microsoft Sans Serif"/>
                <a:cs typeface="Microsoft Sans Serif"/>
              </a:rPr>
              <a:t> </a:t>
            </a:r>
            <a:r>
              <a:rPr sz="1800" spc="-20" dirty="0">
                <a:solidFill>
                  <a:srgbClr val="292929"/>
                </a:solidFill>
                <a:latin typeface="Microsoft Sans Serif"/>
                <a:cs typeface="Microsoft Sans Serif"/>
              </a:rPr>
              <a:t>true</a:t>
            </a:r>
            <a:endParaRPr sz="1800">
              <a:latin typeface="Microsoft Sans Serif"/>
              <a:cs typeface="Microsoft Sans Serif"/>
            </a:endParaRPr>
          </a:p>
          <a:p>
            <a:pPr marL="697865" lvl="1" indent="-227965">
              <a:lnSpc>
                <a:spcPct val="100000"/>
              </a:lnSpc>
              <a:buFont typeface="Arial"/>
              <a:buChar char="•"/>
              <a:tabLst>
                <a:tab pos="697865" algn="l"/>
              </a:tabLst>
            </a:pPr>
            <a:r>
              <a:rPr sz="1800" spc="-95" dirty="0">
                <a:solidFill>
                  <a:srgbClr val="292929"/>
                </a:solidFill>
                <a:latin typeface="Microsoft Sans Serif"/>
                <a:cs typeface="Microsoft Sans Serif"/>
              </a:rPr>
              <a:t>The</a:t>
            </a:r>
            <a:r>
              <a:rPr sz="1800" spc="-25" dirty="0">
                <a:solidFill>
                  <a:srgbClr val="292929"/>
                </a:solidFill>
                <a:latin typeface="Microsoft Sans Serif"/>
                <a:cs typeface="Microsoft Sans Serif"/>
              </a:rPr>
              <a:t> </a:t>
            </a:r>
            <a:r>
              <a:rPr sz="1800" spc="-20" dirty="0">
                <a:solidFill>
                  <a:srgbClr val="292929"/>
                </a:solidFill>
                <a:latin typeface="Microsoft Sans Serif"/>
                <a:cs typeface="Microsoft Sans Serif"/>
              </a:rPr>
              <a:t>‘year’</a:t>
            </a:r>
            <a:r>
              <a:rPr sz="1800" spc="-75" dirty="0">
                <a:solidFill>
                  <a:srgbClr val="292929"/>
                </a:solidFill>
                <a:latin typeface="Microsoft Sans Serif"/>
                <a:cs typeface="Microsoft Sans Serif"/>
              </a:rPr>
              <a:t> </a:t>
            </a:r>
            <a:r>
              <a:rPr sz="1800" spc="-20" dirty="0">
                <a:solidFill>
                  <a:srgbClr val="292929"/>
                </a:solidFill>
                <a:latin typeface="Microsoft Sans Serif"/>
                <a:cs typeface="Microsoft Sans Serif"/>
              </a:rPr>
              <a:t>keywork</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extracts </a:t>
            </a:r>
            <a:r>
              <a:rPr sz="1800" dirty="0">
                <a:solidFill>
                  <a:srgbClr val="292929"/>
                </a:solidFill>
                <a:latin typeface="Microsoft Sans Serif"/>
                <a:cs typeface="Microsoft Sans Serif"/>
              </a:rPr>
              <a:t>the</a:t>
            </a:r>
            <a:r>
              <a:rPr sz="1800" spc="-40" dirty="0">
                <a:solidFill>
                  <a:srgbClr val="292929"/>
                </a:solidFill>
                <a:latin typeface="Microsoft Sans Serif"/>
                <a:cs typeface="Microsoft Sans Serif"/>
              </a:rPr>
              <a:t> </a:t>
            </a:r>
            <a:r>
              <a:rPr sz="1800" spc="-45" dirty="0">
                <a:solidFill>
                  <a:srgbClr val="292929"/>
                </a:solidFill>
                <a:latin typeface="Microsoft Sans Serif"/>
                <a:cs typeface="Microsoft Sans Serif"/>
              </a:rPr>
              <a:t>year</a:t>
            </a:r>
            <a:r>
              <a:rPr sz="1800" spc="-40" dirty="0">
                <a:solidFill>
                  <a:srgbClr val="292929"/>
                </a:solidFill>
                <a:latin typeface="Microsoft Sans Serif"/>
                <a:cs typeface="Microsoft Sans Serif"/>
              </a:rPr>
              <a:t> </a:t>
            </a:r>
            <a:r>
              <a:rPr sz="1800" dirty="0">
                <a:solidFill>
                  <a:srgbClr val="292929"/>
                </a:solidFill>
                <a:latin typeface="Microsoft Sans Serif"/>
                <a:cs typeface="Microsoft Sans Serif"/>
              </a:rPr>
              <a:t>from</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column</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‘Date</a:t>
            </a:r>
            <a:endParaRPr sz="1800">
              <a:latin typeface="Microsoft Sans Serif"/>
              <a:cs typeface="Microsoft Sans Serif"/>
            </a:endParaRPr>
          </a:p>
          <a:p>
            <a:pPr marL="697865" lvl="1" indent="-227965">
              <a:lnSpc>
                <a:spcPct val="100000"/>
              </a:lnSpc>
              <a:spcBef>
                <a:spcPts val="5"/>
              </a:spcBef>
              <a:buFont typeface="Arial"/>
              <a:buChar char="•"/>
              <a:tabLst>
                <a:tab pos="697865" algn="l"/>
              </a:tabLst>
            </a:pPr>
            <a:r>
              <a:rPr sz="1800" spc="-105" dirty="0">
                <a:solidFill>
                  <a:srgbClr val="292929"/>
                </a:solidFill>
                <a:latin typeface="Microsoft Sans Serif"/>
                <a:cs typeface="Microsoft Sans Serif"/>
              </a:rPr>
              <a:t>The</a:t>
            </a:r>
            <a:r>
              <a:rPr sz="1800" spc="-15" dirty="0">
                <a:solidFill>
                  <a:srgbClr val="292929"/>
                </a:solidFill>
                <a:latin typeface="Microsoft Sans Serif"/>
                <a:cs typeface="Microsoft Sans Serif"/>
              </a:rPr>
              <a:t> </a:t>
            </a:r>
            <a:r>
              <a:rPr sz="1800" spc="-20" dirty="0">
                <a:solidFill>
                  <a:srgbClr val="292929"/>
                </a:solidFill>
                <a:latin typeface="Microsoft Sans Serif"/>
                <a:cs typeface="Microsoft Sans Serif"/>
              </a:rPr>
              <a:t>results</a:t>
            </a:r>
            <a:r>
              <a:rPr sz="1800" spc="-65" dirty="0">
                <a:solidFill>
                  <a:srgbClr val="292929"/>
                </a:solidFill>
                <a:latin typeface="Microsoft Sans Serif"/>
                <a:cs typeface="Microsoft Sans Serif"/>
              </a:rPr>
              <a:t> </a:t>
            </a:r>
            <a:r>
              <a:rPr sz="1800" dirty="0">
                <a:solidFill>
                  <a:srgbClr val="292929"/>
                </a:solidFill>
                <a:latin typeface="Microsoft Sans Serif"/>
                <a:cs typeface="Microsoft Sans Serif"/>
              </a:rPr>
              <a:t>identify </a:t>
            </a:r>
            <a:r>
              <a:rPr sz="1800" spc="-40" dirty="0">
                <a:solidFill>
                  <a:srgbClr val="292929"/>
                </a:solidFill>
                <a:latin typeface="Microsoft Sans Serif"/>
                <a:cs typeface="Microsoft Sans Serif"/>
              </a:rPr>
              <a:t>launch</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site</a:t>
            </a:r>
            <a:r>
              <a:rPr sz="1800" spc="-5" dirty="0">
                <a:solidFill>
                  <a:srgbClr val="292929"/>
                </a:solidFill>
                <a:latin typeface="Microsoft Sans Serif"/>
                <a:cs typeface="Microsoft Sans Serif"/>
              </a:rPr>
              <a:t> </a:t>
            </a:r>
            <a:r>
              <a:rPr sz="1800" spc="-55" dirty="0">
                <a:solidFill>
                  <a:srgbClr val="292929"/>
                </a:solidFill>
                <a:latin typeface="Microsoft Sans Serif"/>
                <a:cs typeface="Microsoft Sans Serif"/>
              </a:rPr>
              <a:t>as</a:t>
            </a:r>
            <a:r>
              <a:rPr sz="1800" spc="-5" dirty="0">
                <a:solidFill>
                  <a:srgbClr val="292929"/>
                </a:solidFill>
                <a:latin typeface="Microsoft Sans Serif"/>
                <a:cs typeface="Microsoft Sans Serif"/>
              </a:rPr>
              <a:t> </a:t>
            </a:r>
            <a:r>
              <a:rPr sz="1800" spc="-170" dirty="0">
                <a:solidFill>
                  <a:srgbClr val="292929"/>
                </a:solidFill>
                <a:latin typeface="Microsoft Sans Serif"/>
                <a:cs typeface="Microsoft Sans Serif"/>
              </a:rPr>
              <a:t>‘CCAFS</a:t>
            </a:r>
            <a:r>
              <a:rPr sz="1800" spc="55" dirty="0">
                <a:solidFill>
                  <a:srgbClr val="292929"/>
                </a:solidFill>
                <a:latin typeface="Microsoft Sans Serif"/>
                <a:cs typeface="Microsoft Sans Serif"/>
              </a:rPr>
              <a:t> </a:t>
            </a:r>
            <a:r>
              <a:rPr sz="1800" spc="-130" dirty="0">
                <a:solidFill>
                  <a:srgbClr val="292929"/>
                </a:solidFill>
                <a:latin typeface="Microsoft Sans Serif"/>
                <a:cs typeface="Microsoft Sans Serif"/>
              </a:rPr>
              <a:t>LC-</a:t>
            </a:r>
            <a:r>
              <a:rPr sz="1800" spc="55" dirty="0">
                <a:solidFill>
                  <a:srgbClr val="292929"/>
                </a:solidFill>
                <a:latin typeface="Microsoft Sans Serif"/>
                <a:cs typeface="Microsoft Sans Serif"/>
              </a:rPr>
              <a:t>40’</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and</a:t>
            </a:r>
            <a:r>
              <a:rPr sz="1800" spc="-20" dirty="0">
                <a:solidFill>
                  <a:srgbClr val="292929"/>
                </a:solidFill>
                <a:latin typeface="Microsoft Sans Serif"/>
                <a:cs typeface="Microsoft Sans Serif"/>
              </a:rPr>
              <a:t> </a:t>
            </a:r>
            <a:r>
              <a:rPr sz="1800" dirty="0">
                <a:solidFill>
                  <a:srgbClr val="292929"/>
                </a:solidFill>
                <a:latin typeface="Microsoft Sans Serif"/>
                <a:cs typeface="Microsoft Sans Serif"/>
              </a:rPr>
              <a:t>booster </a:t>
            </a:r>
            <a:r>
              <a:rPr sz="1800" spc="-30" dirty="0">
                <a:solidFill>
                  <a:srgbClr val="292929"/>
                </a:solidFill>
                <a:latin typeface="Microsoft Sans Serif"/>
                <a:cs typeface="Microsoft Sans Serif"/>
              </a:rPr>
              <a:t>version</a:t>
            </a:r>
            <a:r>
              <a:rPr sz="1800" spc="-10" dirty="0">
                <a:solidFill>
                  <a:srgbClr val="292929"/>
                </a:solidFill>
                <a:latin typeface="Microsoft Sans Serif"/>
                <a:cs typeface="Microsoft Sans Serif"/>
              </a:rPr>
              <a:t> </a:t>
            </a:r>
            <a:r>
              <a:rPr sz="1800" spc="-75" dirty="0">
                <a:solidFill>
                  <a:srgbClr val="292929"/>
                </a:solidFill>
                <a:latin typeface="Microsoft Sans Serif"/>
                <a:cs typeface="Microsoft Sans Serif"/>
              </a:rPr>
              <a:t>as</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F9</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v1.1 B1012</a:t>
            </a:r>
            <a:r>
              <a:rPr sz="1800" spc="-25" dirty="0">
                <a:solidFill>
                  <a:srgbClr val="292929"/>
                </a:solidFill>
                <a:latin typeface="Microsoft Sans Serif"/>
                <a:cs typeface="Microsoft Sans Serif"/>
              </a:rPr>
              <a:t> and</a:t>
            </a:r>
            <a:endParaRPr sz="1800">
              <a:latin typeface="Microsoft Sans Serif"/>
              <a:cs typeface="Microsoft Sans Serif"/>
            </a:endParaRPr>
          </a:p>
          <a:p>
            <a:pPr marL="698500">
              <a:lnSpc>
                <a:spcPct val="100000"/>
              </a:lnSpc>
            </a:pPr>
            <a:r>
              <a:rPr sz="1800" dirty="0">
                <a:solidFill>
                  <a:srgbClr val="292929"/>
                </a:solidFill>
                <a:latin typeface="Microsoft Sans Serif"/>
                <a:cs typeface="Microsoft Sans Serif"/>
              </a:rPr>
              <a:t>B1015</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that</a:t>
            </a:r>
            <a:r>
              <a:rPr sz="1800" spc="5" dirty="0">
                <a:solidFill>
                  <a:srgbClr val="292929"/>
                </a:solidFill>
                <a:latin typeface="Microsoft Sans Serif"/>
                <a:cs typeface="Microsoft Sans Serif"/>
              </a:rPr>
              <a:t> </a:t>
            </a:r>
            <a:r>
              <a:rPr sz="1800" spc="-10" dirty="0">
                <a:solidFill>
                  <a:srgbClr val="292929"/>
                </a:solidFill>
                <a:latin typeface="Microsoft Sans Serif"/>
                <a:cs typeface="Microsoft Sans Serif"/>
              </a:rPr>
              <a:t>had</a:t>
            </a:r>
            <a:r>
              <a:rPr sz="1800" spc="-25" dirty="0">
                <a:solidFill>
                  <a:srgbClr val="292929"/>
                </a:solidFill>
                <a:latin typeface="Microsoft Sans Serif"/>
                <a:cs typeface="Microsoft Sans Serif"/>
              </a:rPr>
              <a:t> </a:t>
            </a:r>
            <a:r>
              <a:rPr sz="1800" dirty="0">
                <a:solidFill>
                  <a:srgbClr val="292929"/>
                </a:solidFill>
                <a:latin typeface="Microsoft Sans Serif"/>
                <a:cs typeface="Microsoft Sans Serif"/>
              </a:rPr>
              <a:t>failed</a:t>
            </a:r>
            <a:r>
              <a:rPr sz="1800" spc="5" dirty="0">
                <a:solidFill>
                  <a:srgbClr val="292929"/>
                </a:solidFill>
                <a:latin typeface="Microsoft Sans Serif"/>
                <a:cs typeface="Microsoft Sans Serif"/>
              </a:rPr>
              <a:t> </a:t>
            </a:r>
            <a:r>
              <a:rPr sz="1800" dirty="0">
                <a:solidFill>
                  <a:srgbClr val="292929"/>
                </a:solidFill>
                <a:latin typeface="Microsoft Sans Serif"/>
                <a:cs typeface="Microsoft Sans Serif"/>
              </a:rPr>
              <a:t>landing </a:t>
            </a:r>
            <a:r>
              <a:rPr sz="1800" spc="-45" dirty="0">
                <a:solidFill>
                  <a:srgbClr val="292929"/>
                </a:solidFill>
                <a:latin typeface="Microsoft Sans Serif"/>
                <a:cs typeface="Microsoft Sans Serif"/>
              </a:rPr>
              <a:t>outcomes</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in</a:t>
            </a:r>
            <a:r>
              <a:rPr sz="1800" spc="-10" dirty="0">
                <a:solidFill>
                  <a:srgbClr val="292929"/>
                </a:solidFill>
                <a:latin typeface="Microsoft Sans Serif"/>
                <a:cs typeface="Microsoft Sans Serif"/>
              </a:rPr>
              <a:t> </a:t>
            </a:r>
            <a:r>
              <a:rPr sz="1800" dirty="0">
                <a:solidFill>
                  <a:srgbClr val="292929"/>
                </a:solidFill>
                <a:latin typeface="Microsoft Sans Serif"/>
                <a:cs typeface="Microsoft Sans Serif"/>
              </a:rPr>
              <a:t>drop ship in</a:t>
            </a:r>
            <a:r>
              <a:rPr sz="1800" spc="-15" dirty="0">
                <a:solidFill>
                  <a:srgbClr val="292929"/>
                </a:solidFill>
                <a:latin typeface="Microsoft Sans Serif"/>
                <a:cs typeface="Microsoft Sans Serif"/>
              </a:rPr>
              <a:t> </a:t>
            </a:r>
            <a:r>
              <a:rPr sz="1800" dirty="0">
                <a:solidFill>
                  <a:srgbClr val="292929"/>
                </a:solidFill>
                <a:latin typeface="Microsoft Sans Serif"/>
                <a:cs typeface="Microsoft Sans Serif"/>
              </a:rPr>
              <a:t>the </a:t>
            </a:r>
            <a:r>
              <a:rPr sz="1800" spc="-50" dirty="0">
                <a:solidFill>
                  <a:srgbClr val="292929"/>
                </a:solidFill>
                <a:latin typeface="Microsoft Sans Serif"/>
                <a:cs typeface="Microsoft Sans Serif"/>
              </a:rPr>
              <a:t>year</a:t>
            </a:r>
            <a:r>
              <a:rPr sz="1800" dirty="0">
                <a:solidFill>
                  <a:srgbClr val="292929"/>
                </a:solidFill>
                <a:latin typeface="Microsoft Sans Serif"/>
                <a:cs typeface="Microsoft Sans Serif"/>
              </a:rPr>
              <a:t> </a:t>
            </a:r>
            <a:r>
              <a:rPr sz="1800" spc="60" dirty="0">
                <a:solidFill>
                  <a:srgbClr val="292929"/>
                </a:solidFill>
                <a:latin typeface="Microsoft Sans Serif"/>
                <a:cs typeface="Microsoft Sans Serif"/>
              </a:rPr>
              <a:t>2015</a:t>
            </a:r>
            <a:endParaRPr sz="1800">
              <a:latin typeface="Microsoft Sans Serif"/>
              <a:cs typeface="Microsoft Sans Serif"/>
            </a:endParaRPr>
          </a:p>
          <a:p>
            <a:pPr marL="240665" indent="-227965">
              <a:lnSpc>
                <a:spcPct val="100000"/>
              </a:lnSpc>
              <a:spcBef>
                <a:spcPts val="1375"/>
              </a:spcBef>
              <a:buFont typeface="Arial"/>
              <a:buChar char="•"/>
              <a:tabLst>
                <a:tab pos="240665" algn="l"/>
              </a:tabLst>
            </a:pPr>
            <a:r>
              <a:rPr sz="2200" u="sng" spc="-10" dirty="0">
                <a:solidFill>
                  <a:srgbClr val="292929"/>
                </a:solidFill>
                <a:uFill>
                  <a:solidFill>
                    <a:srgbClr val="292929"/>
                  </a:solidFill>
                </a:uFill>
                <a:latin typeface="Microsoft Sans Serif"/>
                <a:cs typeface="Microsoft Sans Serif"/>
              </a:rPr>
              <a:t>Result</a:t>
            </a:r>
            <a:r>
              <a:rPr sz="2200" u="none" spc="-10" dirty="0">
                <a:solidFill>
                  <a:srgbClr val="292929"/>
                </a:solidFill>
                <a:latin typeface="Microsoft Sans Serif"/>
                <a:cs typeface="Microsoft Sans Serif"/>
              </a:rPr>
              <a:t>:</a:t>
            </a:r>
            <a:endParaRPr sz="2200">
              <a:latin typeface="Microsoft Sans Serif"/>
              <a:cs typeface="Microsoft Sans Serif"/>
            </a:endParaRPr>
          </a:p>
        </p:txBody>
      </p:sp>
      <p:pic>
        <p:nvPicPr>
          <p:cNvPr id="5" name="object 5"/>
          <p:cNvPicPr/>
          <p:nvPr/>
        </p:nvPicPr>
        <p:blipFill>
          <a:blip r:embed="rId2" cstate="print"/>
          <a:stretch>
            <a:fillRect/>
          </a:stretch>
        </p:blipFill>
        <p:spPr>
          <a:xfrm>
            <a:off x="1304544" y="1882139"/>
            <a:ext cx="9488424" cy="297179"/>
          </a:xfrm>
          <a:prstGeom prst="rect">
            <a:avLst/>
          </a:prstGeom>
        </p:spPr>
      </p:pic>
      <p:pic>
        <p:nvPicPr>
          <p:cNvPr id="6" name="object 6"/>
          <p:cNvPicPr/>
          <p:nvPr/>
        </p:nvPicPr>
        <p:blipFill>
          <a:blip r:embed="rId3" cstate="print"/>
          <a:stretch>
            <a:fillRect/>
          </a:stretch>
        </p:blipFill>
        <p:spPr>
          <a:xfrm>
            <a:off x="2028444" y="5175503"/>
            <a:ext cx="4076700" cy="943356"/>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33</a:t>
            </a:fld>
            <a:endParaRPr spc="4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5714" rIns="0" bIns="0" rtlCol="0">
            <a:spAutoFit/>
          </a:bodyPr>
          <a:lstStyle/>
          <a:p>
            <a:pPr marL="12700">
              <a:lnSpc>
                <a:spcPct val="100000"/>
              </a:lnSpc>
              <a:spcBef>
                <a:spcPts val="95"/>
              </a:spcBef>
            </a:pPr>
            <a:r>
              <a:rPr sz="2800" spc="-175" dirty="0"/>
              <a:t>Rank</a:t>
            </a:r>
            <a:r>
              <a:rPr sz="2800" spc="-15" dirty="0"/>
              <a:t> </a:t>
            </a:r>
            <a:r>
              <a:rPr sz="2800" spc="-35" dirty="0"/>
              <a:t>Landing</a:t>
            </a:r>
            <a:r>
              <a:rPr sz="2800" spc="-65" dirty="0"/>
              <a:t> </a:t>
            </a:r>
            <a:r>
              <a:rPr sz="2800" spc="-95" dirty="0"/>
              <a:t>Outcomes</a:t>
            </a:r>
            <a:r>
              <a:rPr sz="2800" spc="-45" dirty="0"/>
              <a:t> </a:t>
            </a:r>
            <a:r>
              <a:rPr sz="2800" spc="-80" dirty="0"/>
              <a:t>Between</a:t>
            </a:r>
            <a:r>
              <a:rPr sz="2800" spc="-60" dirty="0"/>
              <a:t> </a:t>
            </a:r>
            <a:r>
              <a:rPr sz="2800" spc="100" dirty="0"/>
              <a:t>2010-</a:t>
            </a:r>
            <a:r>
              <a:rPr sz="2800" spc="80" dirty="0"/>
              <a:t>06-</a:t>
            </a:r>
            <a:r>
              <a:rPr sz="2800" spc="125" dirty="0"/>
              <a:t>04</a:t>
            </a:r>
            <a:r>
              <a:rPr sz="2800" spc="-75" dirty="0"/>
              <a:t> </a:t>
            </a:r>
            <a:r>
              <a:rPr sz="2800" dirty="0"/>
              <a:t>and</a:t>
            </a:r>
            <a:r>
              <a:rPr sz="2800" spc="-50" dirty="0"/>
              <a:t> </a:t>
            </a:r>
            <a:r>
              <a:rPr sz="2800" spc="100" dirty="0"/>
              <a:t>2017-</a:t>
            </a:r>
            <a:r>
              <a:rPr sz="2800" spc="80" dirty="0"/>
              <a:t>03-</a:t>
            </a:r>
            <a:r>
              <a:rPr sz="2800" spc="100" dirty="0"/>
              <a:t>20</a:t>
            </a:r>
            <a:endParaRPr sz="28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90" dirty="0">
                <a:solidFill>
                  <a:srgbClr val="292929"/>
                </a:solidFill>
                <a:uFill>
                  <a:solidFill>
                    <a:srgbClr val="292929"/>
                  </a:solidFill>
                </a:uFill>
                <a:latin typeface="Aptos" panose="020B0004020202020204" pitchFamily="34" charset="0"/>
                <a:cs typeface="Microsoft Sans Serif"/>
              </a:rPr>
              <a:t>Query</a:t>
            </a:r>
            <a:r>
              <a:rPr sz="2200" u="none" spc="-90" dirty="0">
                <a:solidFill>
                  <a:srgbClr val="292929"/>
                </a:solidFill>
                <a:latin typeface="Aptos" panose="020B0004020202020204" pitchFamily="34" charset="0"/>
                <a:cs typeface="Microsoft Sans Serif"/>
              </a:rPr>
              <a:t>:</a:t>
            </a:r>
            <a:endParaRPr sz="2200" dirty="0">
              <a:latin typeface="Aptos" panose="020B0004020202020204" pitchFamily="34" charset="0"/>
              <a:cs typeface="Microsoft Sans Serif"/>
            </a:endParaRPr>
          </a:p>
        </p:txBody>
      </p:sp>
      <p:sp>
        <p:nvSpPr>
          <p:cNvPr id="4" name="object 4"/>
          <p:cNvSpPr txBox="1"/>
          <p:nvPr/>
        </p:nvSpPr>
        <p:spPr>
          <a:xfrm>
            <a:off x="848969" y="2479370"/>
            <a:ext cx="9905365" cy="2266646"/>
          </a:xfrm>
          <a:prstGeom prst="rect">
            <a:avLst/>
          </a:prstGeom>
        </p:spPr>
        <p:txBody>
          <a:bodyPr vert="horz" wrap="square" lIns="0" tIns="12065" rIns="0" bIns="0" rtlCol="0">
            <a:spAutoFit/>
          </a:bodyPr>
          <a:lstStyle/>
          <a:p>
            <a:pPr marL="240665" indent="-227965">
              <a:lnSpc>
                <a:spcPct val="100000"/>
              </a:lnSpc>
              <a:spcBef>
                <a:spcPts val="95"/>
              </a:spcBef>
              <a:buFont typeface="Arial"/>
              <a:buChar char="•"/>
              <a:tabLst>
                <a:tab pos="240665" algn="l"/>
              </a:tabLst>
            </a:pPr>
            <a:r>
              <a:rPr sz="2200" u="sng" spc="-10" dirty="0">
                <a:solidFill>
                  <a:srgbClr val="292929"/>
                </a:solidFill>
                <a:uFill>
                  <a:solidFill>
                    <a:srgbClr val="292929"/>
                  </a:solidFill>
                </a:uFill>
                <a:latin typeface="Aptos" panose="020B0004020202020204" pitchFamily="34" charset="0"/>
                <a:cs typeface="Microsoft Sans Serif"/>
              </a:rPr>
              <a:t>Description</a:t>
            </a:r>
            <a:r>
              <a:rPr sz="2200" u="none" spc="-10" dirty="0">
                <a:solidFill>
                  <a:srgbClr val="292929"/>
                </a:solidFill>
                <a:latin typeface="Aptos" panose="020B0004020202020204" pitchFamily="34" charset="0"/>
                <a:cs typeface="Microsoft Sans Serif"/>
              </a:rPr>
              <a:t>:</a:t>
            </a:r>
            <a:endParaRPr sz="2200" dirty="0">
              <a:latin typeface="Aptos" panose="020B0004020202020204" pitchFamily="34" charset="0"/>
              <a:cs typeface="Microsoft Sans Serif"/>
            </a:endParaRPr>
          </a:p>
          <a:p>
            <a:pPr marL="697865" lvl="1" indent="-227965">
              <a:lnSpc>
                <a:spcPct val="100000"/>
              </a:lnSpc>
              <a:spcBef>
                <a:spcPts val="30"/>
              </a:spcBef>
              <a:buFont typeface="Arial"/>
              <a:buChar char="•"/>
              <a:tabLst>
                <a:tab pos="697865" algn="l"/>
                <a:tab pos="6624955" algn="l"/>
              </a:tabLst>
            </a:pPr>
            <a:r>
              <a:rPr sz="1800" spc="-95" dirty="0">
                <a:solidFill>
                  <a:srgbClr val="292929"/>
                </a:solidFill>
                <a:latin typeface="Aptos" panose="020B0004020202020204" pitchFamily="34" charset="0"/>
                <a:cs typeface="Microsoft Sans Serif"/>
              </a:rPr>
              <a:t>The</a:t>
            </a:r>
            <a:r>
              <a:rPr sz="1800" spc="-2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‘group</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by’</a:t>
            </a:r>
            <a:r>
              <a:rPr sz="1800" spc="-25" dirty="0">
                <a:solidFill>
                  <a:srgbClr val="292929"/>
                </a:solidFill>
                <a:latin typeface="Aptos" panose="020B0004020202020204" pitchFamily="34" charset="0"/>
                <a:cs typeface="Microsoft Sans Serif"/>
              </a:rPr>
              <a:t> </a:t>
            </a:r>
            <a:r>
              <a:rPr sz="1800" spc="-20" dirty="0">
                <a:solidFill>
                  <a:srgbClr val="292929"/>
                </a:solidFill>
                <a:latin typeface="Aptos" panose="020B0004020202020204" pitchFamily="34" charset="0"/>
                <a:cs typeface="Microsoft Sans Serif"/>
              </a:rPr>
              <a:t>key</a:t>
            </a:r>
            <a:r>
              <a:rPr sz="1800" spc="-3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word</a:t>
            </a:r>
            <a:r>
              <a:rPr sz="1800" spc="-30" dirty="0">
                <a:solidFill>
                  <a:srgbClr val="292929"/>
                </a:solidFill>
                <a:latin typeface="Aptos" panose="020B0004020202020204" pitchFamily="34" charset="0"/>
                <a:cs typeface="Microsoft Sans Serif"/>
              </a:rPr>
              <a:t> </a:t>
            </a:r>
            <a:r>
              <a:rPr sz="1800" spc="-45" dirty="0">
                <a:solidFill>
                  <a:srgbClr val="292929"/>
                </a:solidFill>
                <a:latin typeface="Aptos" panose="020B0004020202020204" pitchFamily="34" charset="0"/>
                <a:cs typeface="Microsoft Sans Serif"/>
              </a:rPr>
              <a:t>arranges</a:t>
            </a:r>
            <a:r>
              <a:rPr sz="1800" spc="-2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data</a:t>
            </a:r>
            <a:r>
              <a:rPr sz="1800" spc="-1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in</a:t>
            </a:r>
            <a:r>
              <a:rPr sz="1800" spc="-35" dirty="0">
                <a:solidFill>
                  <a:srgbClr val="292929"/>
                </a:solidFill>
                <a:latin typeface="Aptos" panose="020B0004020202020204" pitchFamily="34" charset="0"/>
                <a:cs typeface="Microsoft Sans Serif"/>
              </a:rPr>
              <a:t> column</a:t>
            </a:r>
            <a:r>
              <a:rPr sz="1800" spc="-45" dirty="0">
                <a:solidFill>
                  <a:srgbClr val="292929"/>
                </a:solidFill>
                <a:latin typeface="Aptos" panose="020B0004020202020204" pitchFamily="34" charset="0"/>
                <a:cs typeface="Microsoft Sans Serif"/>
              </a:rPr>
              <a:t> </a:t>
            </a:r>
            <a:r>
              <a:rPr sz="1800" spc="-10" dirty="0">
                <a:solidFill>
                  <a:srgbClr val="292929"/>
                </a:solidFill>
                <a:latin typeface="Aptos" panose="020B0004020202020204" pitchFamily="34" charset="0"/>
                <a:cs typeface="Microsoft Sans Serif"/>
              </a:rPr>
              <a:t>‘Landing</a:t>
            </a:r>
            <a:r>
              <a:rPr sz="1800" u="sng" dirty="0">
                <a:solidFill>
                  <a:srgbClr val="292929"/>
                </a:solidFill>
                <a:uFill>
                  <a:solidFill>
                    <a:srgbClr val="282828"/>
                  </a:solidFill>
                </a:uFill>
                <a:latin typeface="Aptos" panose="020B0004020202020204" pitchFamily="34" charset="0"/>
                <a:cs typeface="Times New Roman"/>
              </a:rPr>
              <a:t>	</a:t>
            </a:r>
            <a:r>
              <a:rPr sz="1800" u="none" spc="-45" dirty="0">
                <a:solidFill>
                  <a:srgbClr val="292929"/>
                </a:solidFill>
                <a:latin typeface="Aptos" panose="020B0004020202020204" pitchFamily="34" charset="0"/>
                <a:cs typeface="Microsoft Sans Serif"/>
              </a:rPr>
              <a:t>Outcome’</a:t>
            </a:r>
            <a:r>
              <a:rPr sz="1800" u="none" dirty="0">
                <a:solidFill>
                  <a:srgbClr val="292929"/>
                </a:solidFill>
                <a:latin typeface="Aptos" panose="020B0004020202020204" pitchFamily="34" charset="0"/>
                <a:cs typeface="Microsoft Sans Serif"/>
              </a:rPr>
              <a:t> into</a:t>
            </a:r>
            <a:r>
              <a:rPr sz="1800" u="none" spc="10" dirty="0">
                <a:solidFill>
                  <a:srgbClr val="292929"/>
                </a:solidFill>
                <a:latin typeface="Aptos" panose="020B0004020202020204" pitchFamily="34" charset="0"/>
                <a:cs typeface="Microsoft Sans Serif"/>
              </a:rPr>
              <a:t> </a:t>
            </a:r>
            <a:r>
              <a:rPr sz="1800" u="none" spc="-10" dirty="0">
                <a:solidFill>
                  <a:srgbClr val="292929"/>
                </a:solidFill>
                <a:latin typeface="Aptos" panose="020B0004020202020204" pitchFamily="34" charset="0"/>
                <a:cs typeface="Microsoft Sans Serif"/>
              </a:rPr>
              <a:t>groups</a:t>
            </a:r>
            <a:endParaRPr sz="1800" dirty="0">
              <a:latin typeface="Aptos" panose="020B0004020202020204" pitchFamily="34" charset="0"/>
              <a:cs typeface="Microsoft Sans Serif"/>
            </a:endParaRPr>
          </a:p>
          <a:p>
            <a:pPr marL="697865" lvl="1" indent="-227965">
              <a:lnSpc>
                <a:spcPct val="100000"/>
              </a:lnSpc>
              <a:buFont typeface="Arial"/>
              <a:buChar char="•"/>
              <a:tabLst>
                <a:tab pos="697865" algn="l"/>
              </a:tabLst>
            </a:pPr>
            <a:r>
              <a:rPr sz="1800" spc="-105" dirty="0">
                <a:solidFill>
                  <a:srgbClr val="292929"/>
                </a:solidFill>
                <a:latin typeface="Aptos" panose="020B0004020202020204" pitchFamily="34" charset="0"/>
                <a:cs typeface="Microsoft Sans Serif"/>
              </a:rPr>
              <a:t>The</a:t>
            </a:r>
            <a:r>
              <a:rPr sz="1800" spc="-15" dirty="0">
                <a:solidFill>
                  <a:srgbClr val="292929"/>
                </a:solidFill>
                <a:latin typeface="Aptos" panose="020B0004020202020204" pitchFamily="34" charset="0"/>
                <a:cs typeface="Microsoft Sans Serif"/>
              </a:rPr>
              <a:t> </a:t>
            </a:r>
            <a:r>
              <a:rPr sz="1800" spc="-25" dirty="0">
                <a:solidFill>
                  <a:srgbClr val="292929"/>
                </a:solidFill>
                <a:latin typeface="Aptos" panose="020B0004020202020204" pitchFamily="34" charset="0"/>
                <a:cs typeface="Microsoft Sans Serif"/>
              </a:rPr>
              <a:t>‘between’</a:t>
            </a:r>
            <a:r>
              <a:rPr sz="1800" spc="-7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and</a:t>
            </a:r>
            <a:r>
              <a:rPr sz="1800" spc="-4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‘and’</a:t>
            </a:r>
            <a:r>
              <a:rPr sz="1800" spc="-40" dirty="0">
                <a:solidFill>
                  <a:srgbClr val="292929"/>
                </a:solidFill>
                <a:latin typeface="Aptos" panose="020B0004020202020204" pitchFamily="34" charset="0"/>
                <a:cs typeface="Microsoft Sans Serif"/>
              </a:rPr>
              <a:t> </a:t>
            </a:r>
            <a:r>
              <a:rPr sz="1800" spc="-30" dirty="0">
                <a:solidFill>
                  <a:srgbClr val="292929"/>
                </a:solidFill>
                <a:latin typeface="Aptos" panose="020B0004020202020204" pitchFamily="34" charset="0"/>
                <a:cs typeface="Microsoft Sans Serif"/>
              </a:rPr>
              <a:t>keywords</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return</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data</a:t>
            </a:r>
            <a:r>
              <a:rPr sz="1800" spc="-3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that</a:t>
            </a:r>
            <a:r>
              <a:rPr sz="1800" spc="-3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is</a:t>
            </a:r>
            <a:r>
              <a:rPr sz="1800" spc="-40" dirty="0">
                <a:solidFill>
                  <a:srgbClr val="292929"/>
                </a:solidFill>
                <a:latin typeface="Aptos" panose="020B0004020202020204" pitchFamily="34" charset="0"/>
                <a:cs typeface="Microsoft Sans Serif"/>
              </a:rPr>
              <a:t> </a:t>
            </a:r>
            <a:r>
              <a:rPr sz="1800" spc="-30" dirty="0">
                <a:solidFill>
                  <a:srgbClr val="292929"/>
                </a:solidFill>
                <a:latin typeface="Aptos" panose="020B0004020202020204" pitchFamily="34" charset="0"/>
                <a:cs typeface="Microsoft Sans Serif"/>
              </a:rPr>
              <a:t>between</a:t>
            </a:r>
            <a:r>
              <a:rPr sz="1800" spc="-35" dirty="0">
                <a:solidFill>
                  <a:srgbClr val="292929"/>
                </a:solidFill>
                <a:latin typeface="Aptos" panose="020B0004020202020204" pitchFamily="34" charset="0"/>
                <a:cs typeface="Microsoft Sans Serif"/>
              </a:rPr>
              <a:t> </a:t>
            </a:r>
            <a:r>
              <a:rPr sz="1800" spc="65" dirty="0">
                <a:solidFill>
                  <a:srgbClr val="292929"/>
                </a:solidFill>
                <a:latin typeface="Aptos" panose="020B0004020202020204" pitchFamily="34" charset="0"/>
                <a:cs typeface="Microsoft Sans Serif"/>
              </a:rPr>
              <a:t>2010-</a:t>
            </a:r>
            <a:r>
              <a:rPr sz="1800" spc="50" dirty="0">
                <a:solidFill>
                  <a:srgbClr val="292929"/>
                </a:solidFill>
                <a:latin typeface="Aptos" panose="020B0004020202020204" pitchFamily="34" charset="0"/>
                <a:cs typeface="Microsoft Sans Serif"/>
              </a:rPr>
              <a:t>06-</a:t>
            </a:r>
            <a:r>
              <a:rPr sz="1800" spc="80" dirty="0">
                <a:solidFill>
                  <a:srgbClr val="292929"/>
                </a:solidFill>
                <a:latin typeface="Aptos" panose="020B0004020202020204" pitchFamily="34" charset="0"/>
                <a:cs typeface="Microsoft Sans Serif"/>
              </a:rPr>
              <a:t>04</a:t>
            </a:r>
            <a:r>
              <a:rPr sz="1800" spc="-6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and</a:t>
            </a:r>
            <a:r>
              <a:rPr sz="1800" spc="-55" dirty="0">
                <a:solidFill>
                  <a:srgbClr val="292929"/>
                </a:solidFill>
                <a:latin typeface="Aptos" panose="020B0004020202020204" pitchFamily="34" charset="0"/>
                <a:cs typeface="Microsoft Sans Serif"/>
              </a:rPr>
              <a:t> </a:t>
            </a:r>
            <a:r>
              <a:rPr sz="1800" spc="65" dirty="0">
                <a:solidFill>
                  <a:srgbClr val="292929"/>
                </a:solidFill>
                <a:latin typeface="Aptos" panose="020B0004020202020204" pitchFamily="34" charset="0"/>
                <a:cs typeface="Microsoft Sans Serif"/>
              </a:rPr>
              <a:t>2017-</a:t>
            </a:r>
            <a:r>
              <a:rPr sz="1800" spc="50" dirty="0">
                <a:solidFill>
                  <a:srgbClr val="292929"/>
                </a:solidFill>
                <a:latin typeface="Aptos" panose="020B0004020202020204" pitchFamily="34" charset="0"/>
                <a:cs typeface="Microsoft Sans Serif"/>
              </a:rPr>
              <a:t>03-</a:t>
            </a:r>
            <a:r>
              <a:rPr sz="1800" spc="55" dirty="0">
                <a:solidFill>
                  <a:srgbClr val="292929"/>
                </a:solidFill>
                <a:latin typeface="Aptos" panose="020B0004020202020204" pitchFamily="34" charset="0"/>
                <a:cs typeface="Microsoft Sans Serif"/>
              </a:rPr>
              <a:t>20</a:t>
            </a:r>
            <a:endParaRPr sz="1800" dirty="0">
              <a:latin typeface="Aptos" panose="020B0004020202020204" pitchFamily="34" charset="0"/>
              <a:cs typeface="Microsoft Sans Serif"/>
            </a:endParaRPr>
          </a:p>
          <a:p>
            <a:pPr marL="697865" lvl="1" indent="-227965">
              <a:lnSpc>
                <a:spcPct val="100000"/>
              </a:lnSpc>
              <a:buFont typeface="Arial"/>
              <a:buChar char="•"/>
              <a:tabLst>
                <a:tab pos="697865" algn="l"/>
              </a:tabLst>
            </a:pPr>
            <a:r>
              <a:rPr sz="1800" spc="-105" dirty="0">
                <a:solidFill>
                  <a:srgbClr val="292929"/>
                </a:solidFill>
                <a:latin typeface="Aptos" panose="020B0004020202020204" pitchFamily="34" charset="0"/>
                <a:cs typeface="Microsoft Sans Serif"/>
              </a:rPr>
              <a:t>The</a:t>
            </a:r>
            <a:r>
              <a:rPr sz="1800" spc="-1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‘order</a:t>
            </a:r>
            <a:r>
              <a:rPr sz="1800" spc="-4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by’</a:t>
            </a:r>
            <a:r>
              <a:rPr sz="1800" spc="-20" dirty="0">
                <a:solidFill>
                  <a:srgbClr val="292929"/>
                </a:solidFill>
                <a:latin typeface="Aptos" panose="020B0004020202020204" pitchFamily="34" charset="0"/>
                <a:cs typeface="Microsoft Sans Serif"/>
              </a:rPr>
              <a:t> </a:t>
            </a:r>
            <a:r>
              <a:rPr sz="1800" spc="-10" dirty="0">
                <a:solidFill>
                  <a:srgbClr val="292929"/>
                </a:solidFill>
                <a:latin typeface="Aptos" panose="020B0004020202020204" pitchFamily="34" charset="0"/>
                <a:cs typeface="Microsoft Sans Serif"/>
              </a:rPr>
              <a:t>keyword</a:t>
            </a:r>
            <a:r>
              <a:rPr sz="1800" spc="-20" dirty="0">
                <a:solidFill>
                  <a:srgbClr val="292929"/>
                </a:solidFill>
                <a:latin typeface="Aptos" panose="020B0004020202020204" pitchFamily="34" charset="0"/>
                <a:cs typeface="Microsoft Sans Serif"/>
              </a:rPr>
              <a:t> </a:t>
            </a:r>
            <a:r>
              <a:rPr sz="1800" spc="-50" dirty="0">
                <a:solidFill>
                  <a:srgbClr val="292929"/>
                </a:solidFill>
                <a:latin typeface="Aptos" panose="020B0004020202020204" pitchFamily="34" charset="0"/>
                <a:cs typeface="Microsoft Sans Serif"/>
              </a:rPr>
              <a:t>arranges</a:t>
            </a:r>
            <a:r>
              <a:rPr sz="1800" spc="-3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the</a:t>
            </a:r>
            <a:r>
              <a:rPr sz="1800" spc="-20" dirty="0">
                <a:solidFill>
                  <a:srgbClr val="292929"/>
                </a:solidFill>
                <a:latin typeface="Aptos" panose="020B0004020202020204" pitchFamily="34" charset="0"/>
                <a:cs typeface="Microsoft Sans Serif"/>
              </a:rPr>
              <a:t> </a:t>
            </a:r>
            <a:r>
              <a:rPr sz="1800" spc="-30" dirty="0">
                <a:solidFill>
                  <a:srgbClr val="292929"/>
                </a:solidFill>
                <a:latin typeface="Aptos" panose="020B0004020202020204" pitchFamily="34" charset="0"/>
                <a:cs typeface="Microsoft Sans Serif"/>
              </a:rPr>
              <a:t>counts</a:t>
            </a:r>
            <a:r>
              <a:rPr sz="1800" spc="-55" dirty="0">
                <a:solidFill>
                  <a:srgbClr val="292929"/>
                </a:solidFill>
                <a:latin typeface="Aptos" panose="020B0004020202020204" pitchFamily="34" charset="0"/>
                <a:cs typeface="Microsoft Sans Serif"/>
              </a:rPr>
              <a:t> </a:t>
            </a:r>
            <a:r>
              <a:rPr sz="1800" spc="-40" dirty="0">
                <a:solidFill>
                  <a:srgbClr val="292929"/>
                </a:solidFill>
                <a:latin typeface="Aptos" panose="020B0004020202020204" pitchFamily="34" charset="0"/>
                <a:cs typeface="Microsoft Sans Serif"/>
              </a:rPr>
              <a:t>column</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in</a:t>
            </a:r>
            <a:r>
              <a:rPr sz="1800" spc="-20" dirty="0">
                <a:solidFill>
                  <a:srgbClr val="292929"/>
                </a:solidFill>
                <a:latin typeface="Aptos" panose="020B0004020202020204" pitchFamily="34" charset="0"/>
                <a:cs typeface="Microsoft Sans Serif"/>
              </a:rPr>
              <a:t> </a:t>
            </a:r>
            <a:r>
              <a:rPr sz="1800" spc="-40" dirty="0">
                <a:solidFill>
                  <a:srgbClr val="292929"/>
                </a:solidFill>
                <a:latin typeface="Aptos" panose="020B0004020202020204" pitchFamily="34" charset="0"/>
                <a:cs typeface="Microsoft Sans Serif"/>
              </a:rPr>
              <a:t>descending</a:t>
            </a:r>
            <a:r>
              <a:rPr sz="1800" spc="-35" dirty="0">
                <a:solidFill>
                  <a:srgbClr val="292929"/>
                </a:solidFill>
                <a:latin typeface="Aptos" panose="020B0004020202020204" pitchFamily="34" charset="0"/>
                <a:cs typeface="Microsoft Sans Serif"/>
              </a:rPr>
              <a:t> </a:t>
            </a:r>
            <a:r>
              <a:rPr sz="1800" spc="-10" dirty="0">
                <a:solidFill>
                  <a:srgbClr val="292929"/>
                </a:solidFill>
                <a:latin typeface="Aptos" panose="020B0004020202020204" pitchFamily="34" charset="0"/>
                <a:cs typeface="Microsoft Sans Serif"/>
              </a:rPr>
              <a:t>order</a:t>
            </a:r>
            <a:endParaRPr sz="1800" dirty="0">
              <a:latin typeface="Aptos" panose="020B0004020202020204" pitchFamily="34" charset="0"/>
              <a:cs typeface="Microsoft Sans Serif"/>
            </a:endParaRPr>
          </a:p>
          <a:p>
            <a:pPr marL="697865" lvl="1" indent="-227965">
              <a:lnSpc>
                <a:spcPct val="100000"/>
              </a:lnSpc>
              <a:buFont typeface="Arial"/>
              <a:buChar char="•"/>
              <a:tabLst>
                <a:tab pos="697865" algn="l"/>
              </a:tabLst>
            </a:pPr>
            <a:r>
              <a:rPr sz="1800" spc="-105" dirty="0">
                <a:solidFill>
                  <a:srgbClr val="292929"/>
                </a:solidFill>
                <a:latin typeface="Aptos" panose="020B0004020202020204" pitchFamily="34" charset="0"/>
                <a:cs typeface="Microsoft Sans Serif"/>
              </a:rPr>
              <a:t>The</a:t>
            </a:r>
            <a:r>
              <a:rPr sz="1800" spc="-1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result</a:t>
            </a:r>
            <a:r>
              <a:rPr sz="1800" spc="-6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of</a:t>
            </a:r>
            <a:r>
              <a:rPr sz="1800" spc="-4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the</a:t>
            </a:r>
            <a:r>
              <a:rPr sz="1800" spc="-30" dirty="0">
                <a:solidFill>
                  <a:srgbClr val="292929"/>
                </a:solidFill>
                <a:latin typeface="Aptos" panose="020B0004020202020204" pitchFamily="34" charset="0"/>
                <a:cs typeface="Microsoft Sans Serif"/>
              </a:rPr>
              <a:t> </a:t>
            </a:r>
            <a:r>
              <a:rPr sz="1800" spc="-20" dirty="0">
                <a:solidFill>
                  <a:srgbClr val="292929"/>
                </a:solidFill>
                <a:latin typeface="Aptos" panose="020B0004020202020204" pitchFamily="34" charset="0"/>
                <a:cs typeface="Microsoft Sans Serif"/>
              </a:rPr>
              <a:t>query</a:t>
            </a:r>
            <a:r>
              <a:rPr sz="1800" spc="-4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is</a:t>
            </a:r>
            <a:r>
              <a:rPr sz="1800" spc="-3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a</a:t>
            </a:r>
            <a:r>
              <a:rPr sz="1800" spc="-30" dirty="0">
                <a:solidFill>
                  <a:srgbClr val="292929"/>
                </a:solidFill>
                <a:latin typeface="Aptos" panose="020B0004020202020204" pitchFamily="34" charset="0"/>
                <a:cs typeface="Microsoft Sans Serif"/>
              </a:rPr>
              <a:t> ranked</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list</a:t>
            </a:r>
            <a:r>
              <a:rPr sz="1800" spc="-2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of</a:t>
            </a:r>
            <a:r>
              <a:rPr sz="1800" spc="-45"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landing</a:t>
            </a:r>
            <a:r>
              <a:rPr sz="1800" spc="-35" dirty="0">
                <a:solidFill>
                  <a:srgbClr val="292929"/>
                </a:solidFill>
                <a:latin typeface="Aptos" panose="020B0004020202020204" pitchFamily="34" charset="0"/>
                <a:cs typeface="Microsoft Sans Serif"/>
              </a:rPr>
              <a:t> outcome</a:t>
            </a:r>
            <a:r>
              <a:rPr sz="1800" spc="-65" dirty="0">
                <a:solidFill>
                  <a:srgbClr val="292929"/>
                </a:solidFill>
                <a:latin typeface="Aptos" panose="020B0004020202020204" pitchFamily="34" charset="0"/>
                <a:cs typeface="Microsoft Sans Serif"/>
              </a:rPr>
              <a:t> </a:t>
            </a:r>
            <a:r>
              <a:rPr sz="1800" spc="-25" dirty="0">
                <a:solidFill>
                  <a:srgbClr val="292929"/>
                </a:solidFill>
                <a:latin typeface="Aptos" panose="020B0004020202020204" pitchFamily="34" charset="0"/>
                <a:cs typeface="Microsoft Sans Serif"/>
              </a:rPr>
              <a:t>counts</a:t>
            </a:r>
            <a:r>
              <a:rPr sz="1800" spc="-5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per</a:t>
            </a:r>
            <a:r>
              <a:rPr sz="1800" spc="-30" dirty="0">
                <a:solidFill>
                  <a:srgbClr val="292929"/>
                </a:solidFill>
                <a:latin typeface="Aptos" panose="020B0004020202020204" pitchFamily="34" charset="0"/>
                <a:cs typeface="Microsoft Sans Serif"/>
              </a:rPr>
              <a:t> </a:t>
            </a:r>
            <a:r>
              <a:rPr sz="1800" dirty="0">
                <a:solidFill>
                  <a:srgbClr val="292929"/>
                </a:solidFill>
                <a:latin typeface="Aptos" panose="020B0004020202020204" pitchFamily="34" charset="0"/>
                <a:cs typeface="Microsoft Sans Serif"/>
              </a:rPr>
              <a:t>the</a:t>
            </a:r>
            <a:r>
              <a:rPr sz="1800" spc="-30" dirty="0">
                <a:solidFill>
                  <a:srgbClr val="292929"/>
                </a:solidFill>
                <a:latin typeface="Aptos" panose="020B0004020202020204" pitchFamily="34" charset="0"/>
                <a:cs typeface="Microsoft Sans Serif"/>
              </a:rPr>
              <a:t> specified </a:t>
            </a:r>
            <a:r>
              <a:rPr sz="1800" dirty="0">
                <a:solidFill>
                  <a:srgbClr val="292929"/>
                </a:solidFill>
                <a:latin typeface="Aptos" panose="020B0004020202020204" pitchFamily="34" charset="0"/>
                <a:cs typeface="Microsoft Sans Serif"/>
              </a:rPr>
              <a:t>date</a:t>
            </a:r>
            <a:r>
              <a:rPr sz="1800" spc="-5" dirty="0">
                <a:solidFill>
                  <a:srgbClr val="292929"/>
                </a:solidFill>
                <a:latin typeface="Aptos" panose="020B0004020202020204" pitchFamily="34" charset="0"/>
                <a:cs typeface="Microsoft Sans Serif"/>
              </a:rPr>
              <a:t> </a:t>
            </a:r>
            <a:r>
              <a:rPr sz="1800" spc="-10" dirty="0">
                <a:solidFill>
                  <a:srgbClr val="292929"/>
                </a:solidFill>
                <a:latin typeface="Aptos" panose="020B0004020202020204" pitchFamily="34" charset="0"/>
                <a:cs typeface="Microsoft Sans Serif"/>
              </a:rPr>
              <a:t>range</a:t>
            </a:r>
            <a:endParaRPr sz="1800" dirty="0">
              <a:latin typeface="Aptos" panose="020B0004020202020204" pitchFamily="34" charset="0"/>
              <a:cs typeface="Microsoft Sans Serif"/>
            </a:endParaRPr>
          </a:p>
          <a:p>
            <a:pPr lvl="1">
              <a:lnSpc>
                <a:spcPct val="100000"/>
              </a:lnSpc>
              <a:spcBef>
                <a:spcPts val="1505"/>
              </a:spcBef>
              <a:buClr>
                <a:srgbClr val="292929"/>
              </a:buClr>
              <a:buFont typeface="Arial"/>
              <a:buChar char="•"/>
            </a:pPr>
            <a:endParaRPr sz="1800" dirty="0">
              <a:latin typeface="Aptos" panose="020B0004020202020204" pitchFamily="34" charset="0"/>
              <a:cs typeface="Microsoft Sans Serif"/>
            </a:endParaRPr>
          </a:p>
          <a:p>
            <a:pPr marL="240665" indent="-227965">
              <a:lnSpc>
                <a:spcPct val="100000"/>
              </a:lnSpc>
              <a:buFont typeface="Arial"/>
              <a:buChar char="•"/>
              <a:tabLst>
                <a:tab pos="240665" algn="l"/>
              </a:tabLst>
            </a:pPr>
            <a:r>
              <a:rPr sz="2200" u="sng" spc="-10" dirty="0">
                <a:solidFill>
                  <a:srgbClr val="292929"/>
                </a:solidFill>
                <a:uFill>
                  <a:solidFill>
                    <a:srgbClr val="292929"/>
                  </a:solidFill>
                </a:uFill>
                <a:latin typeface="Aptos" panose="020B0004020202020204" pitchFamily="34" charset="0"/>
                <a:cs typeface="Microsoft Sans Serif"/>
              </a:rPr>
              <a:t>Result</a:t>
            </a:r>
            <a:r>
              <a:rPr sz="2200" u="none" spc="-10" dirty="0">
                <a:solidFill>
                  <a:srgbClr val="292929"/>
                </a:solidFill>
                <a:latin typeface="Aptos" panose="020B0004020202020204" pitchFamily="34" charset="0"/>
                <a:cs typeface="Microsoft Sans Serif"/>
              </a:rPr>
              <a:t>:</a:t>
            </a:r>
            <a:endParaRPr sz="2200" dirty="0">
              <a:latin typeface="Aptos" panose="020B0004020202020204" pitchFamily="34" charset="0"/>
              <a:cs typeface="Microsoft Sans Serif"/>
            </a:endParaRPr>
          </a:p>
        </p:txBody>
      </p:sp>
      <p:pic>
        <p:nvPicPr>
          <p:cNvPr id="5" name="object 5"/>
          <p:cNvPicPr/>
          <p:nvPr/>
        </p:nvPicPr>
        <p:blipFill>
          <a:blip r:embed="rId2" cstate="print"/>
          <a:stretch>
            <a:fillRect/>
          </a:stretch>
        </p:blipFill>
        <p:spPr>
          <a:xfrm>
            <a:off x="1613916" y="1773935"/>
            <a:ext cx="8827008" cy="591312"/>
          </a:xfrm>
          <a:prstGeom prst="rect">
            <a:avLst/>
          </a:prstGeom>
        </p:spPr>
      </p:pic>
      <p:pic>
        <p:nvPicPr>
          <p:cNvPr id="6" name="object 6"/>
          <p:cNvPicPr/>
          <p:nvPr/>
        </p:nvPicPr>
        <p:blipFill>
          <a:blip r:embed="rId3" cstate="print"/>
          <a:stretch>
            <a:fillRect/>
          </a:stretch>
        </p:blipFill>
        <p:spPr>
          <a:xfrm>
            <a:off x="2194560" y="4210811"/>
            <a:ext cx="2401824" cy="2470404"/>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34</a:t>
            </a:fld>
            <a:endParaRPr spc="4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176134" cy="589280"/>
          </a:xfrm>
          <a:prstGeom prst="rect">
            <a:avLst/>
          </a:prstGeom>
        </p:spPr>
        <p:txBody>
          <a:bodyPr vert="horz" wrap="square" lIns="0" tIns="12065" rIns="0" bIns="0" rtlCol="0">
            <a:spAutoFit/>
          </a:bodyPr>
          <a:lstStyle/>
          <a:p>
            <a:pPr marL="12700">
              <a:lnSpc>
                <a:spcPct val="100000"/>
              </a:lnSpc>
              <a:spcBef>
                <a:spcPts val="95"/>
              </a:spcBef>
            </a:pPr>
            <a:r>
              <a:rPr spc="-275" dirty="0"/>
              <a:t>SpaceX</a:t>
            </a:r>
            <a:r>
              <a:rPr spc="25" dirty="0"/>
              <a:t> </a:t>
            </a:r>
            <a:r>
              <a:rPr spc="-65" dirty="0"/>
              <a:t>Falcon9</a:t>
            </a:r>
            <a:r>
              <a:rPr spc="-45" dirty="0"/>
              <a:t> </a:t>
            </a:r>
            <a:r>
              <a:rPr dirty="0"/>
              <a:t>-</a:t>
            </a:r>
            <a:r>
              <a:rPr spc="-20" dirty="0"/>
              <a:t> </a:t>
            </a:r>
            <a:r>
              <a:rPr spc="-130" dirty="0"/>
              <a:t>Launch</a:t>
            </a:r>
            <a:r>
              <a:rPr spc="-15" dirty="0"/>
              <a:t> </a:t>
            </a:r>
            <a:r>
              <a:rPr spc="-95" dirty="0"/>
              <a:t>Sites</a:t>
            </a:r>
            <a:r>
              <a:rPr spc="-30" dirty="0"/>
              <a:t> </a:t>
            </a:r>
            <a:r>
              <a:rPr spc="-60" dirty="0"/>
              <a:t>Map</a:t>
            </a:r>
          </a:p>
        </p:txBody>
      </p:sp>
      <p:grpSp>
        <p:nvGrpSpPr>
          <p:cNvPr id="3" name="object 3"/>
          <p:cNvGrpSpPr/>
          <p:nvPr/>
        </p:nvGrpSpPr>
        <p:grpSpPr>
          <a:xfrm>
            <a:off x="398906" y="1518983"/>
            <a:ext cx="9975850" cy="4926965"/>
            <a:chOff x="398906" y="1518983"/>
            <a:chExt cx="9975850" cy="4926965"/>
          </a:xfrm>
        </p:grpSpPr>
        <p:pic>
          <p:nvPicPr>
            <p:cNvPr id="4" name="object 4"/>
            <p:cNvPicPr/>
            <p:nvPr/>
          </p:nvPicPr>
          <p:blipFill>
            <a:blip r:embed="rId2" cstate="print"/>
            <a:stretch>
              <a:fillRect/>
            </a:stretch>
          </p:blipFill>
          <p:spPr>
            <a:xfrm>
              <a:off x="408431" y="4835652"/>
              <a:ext cx="2223516" cy="1600200"/>
            </a:xfrm>
            <a:prstGeom prst="rect">
              <a:avLst/>
            </a:prstGeom>
          </p:spPr>
        </p:pic>
        <p:sp>
          <p:nvSpPr>
            <p:cNvPr id="5" name="object 5"/>
            <p:cNvSpPr/>
            <p:nvPr/>
          </p:nvSpPr>
          <p:spPr>
            <a:xfrm>
              <a:off x="403669" y="4830889"/>
              <a:ext cx="2233295" cy="1609725"/>
            </a:xfrm>
            <a:custGeom>
              <a:avLst/>
              <a:gdLst/>
              <a:ahLst/>
              <a:cxnLst/>
              <a:rect l="l" t="t" r="r" b="b"/>
              <a:pathLst>
                <a:path w="2233295" h="1609725">
                  <a:moveTo>
                    <a:pt x="0" y="1609725"/>
                  </a:moveTo>
                  <a:lnTo>
                    <a:pt x="2233041" y="1609725"/>
                  </a:lnTo>
                  <a:lnTo>
                    <a:pt x="2233041" y="0"/>
                  </a:lnTo>
                  <a:lnTo>
                    <a:pt x="0" y="0"/>
                  </a:lnTo>
                  <a:lnTo>
                    <a:pt x="0" y="1609725"/>
                  </a:lnTo>
                  <a:close/>
                </a:path>
              </a:pathLst>
            </a:custGeom>
            <a:ln w="9524">
              <a:solidFill>
                <a:srgbClr val="44536A"/>
              </a:solidFill>
            </a:ln>
          </p:spPr>
          <p:txBody>
            <a:bodyPr wrap="square" lIns="0" tIns="0" rIns="0" bIns="0" rtlCol="0"/>
            <a:lstStyle/>
            <a:p>
              <a:endParaRPr/>
            </a:p>
          </p:txBody>
        </p:sp>
        <p:pic>
          <p:nvPicPr>
            <p:cNvPr id="6" name="object 6"/>
            <p:cNvPicPr/>
            <p:nvPr/>
          </p:nvPicPr>
          <p:blipFill>
            <a:blip r:embed="rId3" cstate="print"/>
            <a:stretch>
              <a:fillRect/>
            </a:stretch>
          </p:blipFill>
          <p:spPr>
            <a:xfrm>
              <a:off x="6117335" y="3811524"/>
              <a:ext cx="4247388" cy="2624328"/>
            </a:xfrm>
            <a:prstGeom prst="rect">
              <a:avLst/>
            </a:prstGeom>
          </p:spPr>
        </p:pic>
        <p:sp>
          <p:nvSpPr>
            <p:cNvPr id="7" name="object 7"/>
            <p:cNvSpPr/>
            <p:nvPr/>
          </p:nvSpPr>
          <p:spPr>
            <a:xfrm>
              <a:off x="6112510" y="3806761"/>
              <a:ext cx="4257040" cy="2633980"/>
            </a:xfrm>
            <a:custGeom>
              <a:avLst/>
              <a:gdLst/>
              <a:ahLst/>
              <a:cxnLst/>
              <a:rect l="l" t="t" r="r" b="b"/>
              <a:pathLst>
                <a:path w="4257040" h="2633979">
                  <a:moveTo>
                    <a:pt x="0" y="2633853"/>
                  </a:moveTo>
                  <a:lnTo>
                    <a:pt x="4256913" y="2633853"/>
                  </a:lnTo>
                  <a:lnTo>
                    <a:pt x="4256913" y="0"/>
                  </a:lnTo>
                  <a:lnTo>
                    <a:pt x="0" y="0"/>
                  </a:lnTo>
                  <a:lnTo>
                    <a:pt x="0" y="2633853"/>
                  </a:lnTo>
                  <a:close/>
                </a:path>
              </a:pathLst>
            </a:custGeom>
            <a:ln w="9525">
              <a:solidFill>
                <a:srgbClr val="44536A"/>
              </a:solidFill>
            </a:ln>
          </p:spPr>
          <p:txBody>
            <a:bodyPr wrap="square" lIns="0" tIns="0" rIns="0" bIns="0" rtlCol="0"/>
            <a:lstStyle/>
            <a:p>
              <a:endParaRPr/>
            </a:p>
          </p:txBody>
        </p:sp>
        <p:pic>
          <p:nvPicPr>
            <p:cNvPr id="8" name="object 8"/>
            <p:cNvPicPr/>
            <p:nvPr/>
          </p:nvPicPr>
          <p:blipFill>
            <a:blip r:embed="rId4" cstate="print"/>
            <a:stretch>
              <a:fillRect/>
            </a:stretch>
          </p:blipFill>
          <p:spPr>
            <a:xfrm>
              <a:off x="408431" y="1528572"/>
              <a:ext cx="5320284" cy="3014472"/>
            </a:xfrm>
            <a:prstGeom prst="rect">
              <a:avLst/>
            </a:prstGeom>
          </p:spPr>
        </p:pic>
        <p:sp>
          <p:nvSpPr>
            <p:cNvPr id="9" name="object 9"/>
            <p:cNvSpPr/>
            <p:nvPr/>
          </p:nvSpPr>
          <p:spPr>
            <a:xfrm>
              <a:off x="403669" y="1523746"/>
              <a:ext cx="5330190" cy="3024505"/>
            </a:xfrm>
            <a:custGeom>
              <a:avLst/>
              <a:gdLst/>
              <a:ahLst/>
              <a:cxnLst/>
              <a:rect l="l" t="t" r="r" b="b"/>
              <a:pathLst>
                <a:path w="5330190" h="3024504">
                  <a:moveTo>
                    <a:pt x="0" y="3023997"/>
                  </a:moveTo>
                  <a:lnTo>
                    <a:pt x="5329809" y="3023997"/>
                  </a:lnTo>
                  <a:lnTo>
                    <a:pt x="5329809" y="0"/>
                  </a:lnTo>
                  <a:lnTo>
                    <a:pt x="0" y="0"/>
                  </a:lnTo>
                  <a:lnTo>
                    <a:pt x="0" y="3023997"/>
                  </a:lnTo>
                  <a:close/>
                </a:path>
              </a:pathLst>
            </a:custGeom>
            <a:ln w="9525">
              <a:solidFill>
                <a:srgbClr val="44536A"/>
              </a:solidFill>
            </a:ln>
          </p:spPr>
          <p:txBody>
            <a:bodyPr wrap="square" lIns="0" tIns="0" rIns="0" bIns="0" rtlCol="0"/>
            <a:lstStyle/>
            <a:p>
              <a:endParaRPr/>
            </a:p>
          </p:txBody>
        </p:sp>
        <p:sp>
          <p:nvSpPr>
            <p:cNvPr id="10" name="object 10"/>
            <p:cNvSpPr/>
            <p:nvPr/>
          </p:nvSpPr>
          <p:spPr>
            <a:xfrm>
              <a:off x="1499743" y="3567811"/>
              <a:ext cx="421640" cy="1830705"/>
            </a:xfrm>
            <a:custGeom>
              <a:avLst/>
              <a:gdLst/>
              <a:ahLst/>
              <a:cxnLst/>
              <a:rect l="l" t="t" r="r" b="b"/>
              <a:pathLst>
                <a:path w="421639" h="1830704">
                  <a:moveTo>
                    <a:pt x="0" y="1747647"/>
                  </a:moveTo>
                  <a:lnTo>
                    <a:pt x="21209" y="1830197"/>
                  </a:lnTo>
                  <a:lnTo>
                    <a:pt x="69959" y="1769490"/>
                  </a:lnTo>
                  <a:lnTo>
                    <a:pt x="40766" y="1769490"/>
                  </a:lnTo>
                  <a:lnTo>
                    <a:pt x="28320" y="1766824"/>
                  </a:lnTo>
                  <a:lnTo>
                    <a:pt x="31009" y="1754356"/>
                  </a:lnTo>
                  <a:lnTo>
                    <a:pt x="0" y="1747647"/>
                  </a:lnTo>
                  <a:close/>
                </a:path>
                <a:path w="421639" h="1830704">
                  <a:moveTo>
                    <a:pt x="31009" y="1754356"/>
                  </a:moveTo>
                  <a:lnTo>
                    <a:pt x="28320" y="1766824"/>
                  </a:lnTo>
                  <a:lnTo>
                    <a:pt x="40766" y="1769490"/>
                  </a:lnTo>
                  <a:lnTo>
                    <a:pt x="43449" y="1757047"/>
                  </a:lnTo>
                  <a:lnTo>
                    <a:pt x="31009" y="1754356"/>
                  </a:lnTo>
                  <a:close/>
                </a:path>
                <a:path w="421639" h="1830704">
                  <a:moveTo>
                    <a:pt x="43449" y="1757047"/>
                  </a:moveTo>
                  <a:lnTo>
                    <a:pt x="40766" y="1769490"/>
                  </a:lnTo>
                  <a:lnTo>
                    <a:pt x="69959" y="1769490"/>
                  </a:lnTo>
                  <a:lnTo>
                    <a:pt x="74548" y="1763776"/>
                  </a:lnTo>
                  <a:lnTo>
                    <a:pt x="43449" y="1757047"/>
                  </a:lnTo>
                  <a:close/>
                </a:path>
                <a:path w="421639" h="1830704">
                  <a:moveTo>
                    <a:pt x="409320" y="0"/>
                  </a:moveTo>
                  <a:lnTo>
                    <a:pt x="31009" y="1754356"/>
                  </a:lnTo>
                  <a:lnTo>
                    <a:pt x="43449" y="1757047"/>
                  </a:lnTo>
                  <a:lnTo>
                    <a:pt x="421639" y="2793"/>
                  </a:lnTo>
                  <a:lnTo>
                    <a:pt x="409320" y="0"/>
                  </a:lnTo>
                  <a:close/>
                </a:path>
              </a:pathLst>
            </a:custGeom>
            <a:solidFill>
              <a:srgbClr val="4471C4"/>
            </a:solidFill>
          </p:spPr>
          <p:txBody>
            <a:bodyPr wrap="square" lIns="0" tIns="0" rIns="0" bIns="0" rtlCol="0"/>
            <a:lstStyle/>
            <a:p>
              <a:endParaRPr/>
            </a:p>
          </p:txBody>
        </p:sp>
      </p:grpSp>
      <p:sp>
        <p:nvSpPr>
          <p:cNvPr id="11" name="object 11"/>
          <p:cNvSpPr txBox="1"/>
          <p:nvPr/>
        </p:nvSpPr>
        <p:spPr>
          <a:xfrm>
            <a:off x="2366010" y="4567554"/>
            <a:ext cx="117919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Fig</a:t>
            </a:r>
            <a:r>
              <a:rPr sz="1200" spc="-15" dirty="0">
                <a:latin typeface="Calibri"/>
                <a:cs typeface="Calibri"/>
              </a:rPr>
              <a:t> </a:t>
            </a:r>
            <a:r>
              <a:rPr sz="1200" dirty="0">
                <a:latin typeface="Calibri"/>
                <a:cs typeface="Calibri"/>
              </a:rPr>
              <a:t>1</a:t>
            </a:r>
            <a:r>
              <a:rPr sz="1200" spc="-15" dirty="0">
                <a:latin typeface="Calibri"/>
                <a:cs typeface="Calibri"/>
              </a:rPr>
              <a:t> </a:t>
            </a:r>
            <a:r>
              <a:rPr sz="1200" dirty="0">
                <a:latin typeface="Calibri"/>
                <a:cs typeface="Calibri"/>
              </a:rPr>
              <a:t>–</a:t>
            </a:r>
            <a:r>
              <a:rPr sz="1200" spc="-5" dirty="0">
                <a:latin typeface="Calibri"/>
                <a:cs typeface="Calibri"/>
              </a:rPr>
              <a:t> </a:t>
            </a:r>
            <a:r>
              <a:rPr sz="1200" dirty="0">
                <a:latin typeface="Calibri"/>
                <a:cs typeface="Calibri"/>
              </a:rPr>
              <a:t>Global</a:t>
            </a:r>
            <a:r>
              <a:rPr sz="1200" spc="-10" dirty="0">
                <a:latin typeface="Calibri"/>
                <a:cs typeface="Calibri"/>
              </a:rPr>
              <a:t> </a:t>
            </a:r>
            <a:r>
              <a:rPr sz="1200" spc="-25" dirty="0">
                <a:latin typeface="Calibri"/>
                <a:cs typeface="Calibri"/>
              </a:rPr>
              <a:t>Map</a:t>
            </a:r>
            <a:endParaRPr sz="1200">
              <a:latin typeface="Calibri"/>
              <a:cs typeface="Calibri"/>
            </a:endParaRPr>
          </a:p>
        </p:txBody>
      </p:sp>
      <p:sp>
        <p:nvSpPr>
          <p:cNvPr id="12" name="object 12"/>
          <p:cNvSpPr/>
          <p:nvPr/>
        </p:nvSpPr>
        <p:spPr>
          <a:xfrm>
            <a:off x="3388867" y="3423030"/>
            <a:ext cx="4683125" cy="1573530"/>
          </a:xfrm>
          <a:custGeom>
            <a:avLst/>
            <a:gdLst/>
            <a:ahLst/>
            <a:cxnLst/>
            <a:rect l="l" t="t" r="r" b="b"/>
            <a:pathLst>
              <a:path w="4683125" h="1573529">
                <a:moveTo>
                  <a:pt x="4608702" y="1543105"/>
                </a:moveTo>
                <a:lnTo>
                  <a:pt x="4598670" y="1573149"/>
                </a:lnTo>
                <a:lnTo>
                  <a:pt x="4682998" y="1561084"/>
                </a:lnTo>
                <a:lnTo>
                  <a:pt x="4669028" y="1547114"/>
                </a:lnTo>
                <a:lnTo>
                  <a:pt x="4620768" y="1547114"/>
                </a:lnTo>
                <a:lnTo>
                  <a:pt x="4608702" y="1543105"/>
                </a:lnTo>
                <a:close/>
              </a:path>
              <a:path w="4683125" h="1573529">
                <a:moveTo>
                  <a:pt x="4612734" y="1531030"/>
                </a:moveTo>
                <a:lnTo>
                  <a:pt x="4608702" y="1543105"/>
                </a:lnTo>
                <a:lnTo>
                  <a:pt x="4620768" y="1547114"/>
                </a:lnTo>
                <a:lnTo>
                  <a:pt x="4624832" y="1535049"/>
                </a:lnTo>
                <a:lnTo>
                  <a:pt x="4612734" y="1531030"/>
                </a:lnTo>
                <a:close/>
              </a:path>
              <a:path w="4683125" h="1573529">
                <a:moveTo>
                  <a:pt x="4622800" y="1500886"/>
                </a:moveTo>
                <a:lnTo>
                  <a:pt x="4612734" y="1531030"/>
                </a:lnTo>
                <a:lnTo>
                  <a:pt x="4624832" y="1535049"/>
                </a:lnTo>
                <a:lnTo>
                  <a:pt x="4620768" y="1547114"/>
                </a:lnTo>
                <a:lnTo>
                  <a:pt x="4669028" y="1547114"/>
                </a:lnTo>
                <a:lnTo>
                  <a:pt x="4622800" y="1500886"/>
                </a:lnTo>
                <a:close/>
              </a:path>
              <a:path w="4683125" h="1573529">
                <a:moveTo>
                  <a:pt x="4064" y="0"/>
                </a:moveTo>
                <a:lnTo>
                  <a:pt x="0" y="11938"/>
                </a:lnTo>
                <a:lnTo>
                  <a:pt x="4608702" y="1543105"/>
                </a:lnTo>
                <a:lnTo>
                  <a:pt x="4612734" y="1531030"/>
                </a:lnTo>
                <a:lnTo>
                  <a:pt x="4064" y="0"/>
                </a:lnTo>
                <a:close/>
              </a:path>
            </a:pathLst>
          </a:custGeom>
          <a:solidFill>
            <a:srgbClr val="4471C4"/>
          </a:solidFill>
        </p:spPr>
        <p:txBody>
          <a:bodyPr wrap="square" lIns="0" tIns="0" rIns="0" bIns="0" rtlCol="0"/>
          <a:lstStyle/>
          <a:p>
            <a:endParaRPr/>
          </a:p>
        </p:txBody>
      </p:sp>
      <p:sp>
        <p:nvSpPr>
          <p:cNvPr id="13" name="object 13"/>
          <p:cNvSpPr txBox="1"/>
          <p:nvPr/>
        </p:nvSpPr>
        <p:spPr>
          <a:xfrm>
            <a:off x="6112510" y="1344896"/>
            <a:ext cx="5053965" cy="2174826"/>
          </a:xfrm>
          <a:prstGeom prst="rect">
            <a:avLst/>
          </a:prstGeom>
          <a:solidFill>
            <a:schemeClr val="accent1">
              <a:lumMod val="20000"/>
              <a:lumOff val="80000"/>
            </a:schemeClr>
          </a:solidFill>
        </p:spPr>
        <p:txBody>
          <a:bodyPr vert="horz" wrap="square" lIns="0" tIns="37465" rIns="0" bIns="0" rtlCol="0">
            <a:spAutoFit/>
          </a:bodyPr>
          <a:lstStyle/>
          <a:p>
            <a:pPr>
              <a:lnSpc>
                <a:spcPct val="107000"/>
              </a:lnSpc>
              <a:spcAft>
                <a:spcPts val="800"/>
              </a:spcAft>
              <a:buNone/>
            </a:pPr>
            <a:r>
              <a:rPr lang="en-GB" sz="1100" b="1" kern="100" dirty="0">
                <a:effectLst/>
                <a:latin typeface="Aptos" panose="020B0004020202020204" pitchFamily="34" charset="0"/>
                <a:ea typeface="Aptos" panose="020B0004020202020204" pitchFamily="34" charset="0"/>
                <a:cs typeface="Times New Roman" panose="02020603050405020304" pitchFamily="18" charset="0"/>
              </a:rPr>
              <a:t>Figure 1</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(left) shows a global map highlighting Falcon 9 launch sites located in the United States, specifically in California and Florida. Each launch site is marked with a circle, labelled, and includes a popup displaying the site’s name. It is clear that all launch sites are situated near the coastline.</a:t>
            </a:r>
          </a:p>
          <a:p>
            <a:pPr>
              <a:lnSpc>
                <a:spcPct val="107000"/>
              </a:lnSpc>
              <a:spcAft>
                <a:spcPts val="800"/>
              </a:spcAft>
              <a:buNone/>
            </a:pPr>
            <a:r>
              <a:rPr lang="en-GB" sz="1100" b="1" kern="100" dirty="0">
                <a:effectLst/>
                <a:latin typeface="Aptos" panose="020B0004020202020204" pitchFamily="34" charset="0"/>
                <a:ea typeface="Aptos" panose="020B0004020202020204" pitchFamily="34" charset="0"/>
                <a:cs typeface="Times New Roman" panose="02020603050405020304" pitchFamily="18" charset="0"/>
              </a:rPr>
              <a:t>Figures 2 and 3</a:t>
            </a:r>
            <a:r>
              <a:rPr lang="en-GB" sz="1100" kern="100" dirty="0">
                <a:effectLst/>
                <a:latin typeface="Aptos" panose="020B0004020202020204" pitchFamily="34" charset="0"/>
                <a:ea typeface="Aptos" panose="020B0004020202020204" pitchFamily="34" charset="0"/>
                <a:cs typeface="Times New Roman" panose="02020603050405020304" pitchFamily="18" charset="0"/>
              </a:rPr>
              <a:t> provide zoomed-in views of four specific launch sites:</a:t>
            </a:r>
          </a:p>
          <a:p>
            <a:pPr marL="342900" lvl="0" indent="-342900">
              <a:lnSpc>
                <a:spcPct val="107000"/>
              </a:lnSpc>
              <a:spcAft>
                <a:spcPts val="800"/>
              </a:spcAft>
              <a:buSzPts val="1000"/>
              <a:buFont typeface="Symbol" panose="05050102010706020507" pitchFamily="18" charset="2"/>
              <a:buChar char=""/>
              <a:tabLst>
                <a:tab pos="457200" algn="l"/>
              </a:tabLst>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VAFB SLC-4E (California)</a:t>
            </a:r>
          </a:p>
          <a:p>
            <a:pPr marL="342900" lvl="0" indent="-342900">
              <a:lnSpc>
                <a:spcPct val="107000"/>
              </a:lnSpc>
              <a:spcAft>
                <a:spcPts val="800"/>
              </a:spcAft>
              <a:buSzPts val="1000"/>
              <a:buFont typeface="Symbol" panose="05050102010706020507" pitchFamily="18" charset="2"/>
              <a:buChar char=""/>
              <a:tabLst>
                <a:tab pos="457200" algn="l"/>
              </a:tabLst>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CCAFS LC-40 (Florida)</a:t>
            </a:r>
          </a:p>
          <a:p>
            <a:pPr marL="342900" lvl="0" indent="-342900">
              <a:lnSpc>
                <a:spcPct val="107000"/>
              </a:lnSpc>
              <a:spcAft>
                <a:spcPts val="800"/>
              </a:spcAft>
              <a:buSzPts val="1000"/>
              <a:buFont typeface="Symbol" panose="05050102010706020507" pitchFamily="18" charset="2"/>
              <a:buChar char=""/>
              <a:tabLst>
                <a:tab pos="457200" algn="l"/>
              </a:tabLst>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KSC LC-39A (Florida)</a:t>
            </a:r>
          </a:p>
          <a:p>
            <a:pPr marL="342900" lvl="0" indent="-342900">
              <a:lnSpc>
                <a:spcPct val="107000"/>
              </a:lnSpc>
              <a:spcAft>
                <a:spcPts val="800"/>
              </a:spcAft>
              <a:buSzPts val="1000"/>
              <a:buFont typeface="Symbol" panose="05050102010706020507" pitchFamily="18" charset="2"/>
              <a:buChar char=""/>
              <a:tabLst>
                <a:tab pos="457200" algn="l"/>
              </a:tabLst>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CCAFS SLC-40 (Florida)</a:t>
            </a:r>
          </a:p>
        </p:txBody>
      </p:sp>
      <p:sp>
        <p:nvSpPr>
          <p:cNvPr id="14" name="object 14"/>
          <p:cNvSpPr txBox="1"/>
          <p:nvPr/>
        </p:nvSpPr>
        <p:spPr>
          <a:xfrm>
            <a:off x="11109706" y="6104028"/>
            <a:ext cx="269240"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36</a:t>
            </a:r>
            <a:endParaRPr sz="1600">
              <a:latin typeface="Microsoft Sans Serif"/>
              <a:cs typeface="Microsoft Sans Serif"/>
            </a:endParaRPr>
          </a:p>
        </p:txBody>
      </p:sp>
      <p:sp>
        <p:nvSpPr>
          <p:cNvPr id="15" name="object 15"/>
          <p:cNvSpPr txBox="1"/>
          <p:nvPr/>
        </p:nvSpPr>
        <p:spPr>
          <a:xfrm>
            <a:off x="7773669" y="6492951"/>
            <a:ext cx="925830" cy="177800"/>
          </a:xfrm>
          <a:prstGeom prst="rect">
            <a:avLst/>
          </a:prstGeom>
        </p:spPr>
        <p:txBody>
          <a:bodyPr vert="horz" wrap="square" lIns="0" tIns="0" rIns="0" bIns="0" rtlCol="0">
            <a:spAutoFit/>
          </a:bodyPr>
          <a:lstStyle/>
          <a:p>
            <a:pPr marL="12700">
              <a:lnSpc>
                <a:spcPts val="1240"/>
              </a:lnSpc>
            </a:pPr>
            <a:r>
              <a:rPr sz="1200" dirty="0">
                <a:latin typeface="Calibri"/>
                <a:cs typeface="Calibri"/>
              </a:rPr>
              <a:t>Fig</a:t>
            </a:r>
            <a:r>
              <a:rPr sz="1200" spc="-15" dirty="0">
                <a:latin typeface="Calibri"/>
                <a:cs typeface="Calibri"/>
              </a:rPr>
              <a:t> </a:t>
            </a:r>
            <a:r>
              <a:rPr sz="1200" dirty="0">
                <a:latin typeface="Calibri"/>
                <a:cs typeface="Calibri"/>
              </a:rPr>
              <a:t>3</a:t>
            </a:r>
            <a:r>
              <a:rPr sz="1200" spc="-15" dirty="0">
                <a:latin typeface="Calibri"/>
                <a:cs typeface="Calibri"/>
              </a:rPr>
              <a:t> </a:t>
            </a:r>
            <a:r>
              <a:rPr sz="1200" dirty="0">
                <a:latin typeface="Calibri"/>
                <a:cs typeface="Calibri"/>
              </a:rPr>
              <a:t>–</a:t>
            </a:r>
            <a:r>
              <a:rPr sz="1200" spc="-10" dirty="0">
                <a:latin typeface="Calibri"/>
                <a:cs typeface="Calibri"/>
              </a:rPr>
              <a:t> </a:t>
            </a:r>
            <a:r>
              <a:rPr sz="1200" dirty="0">
                <a:latin typeface="Calibri"/>
                <a:cs typeface="Calibri"/>
              </a:rPr>
              <a:t>Zoom</a:t>
            </a:r>
            <a:r>
              <a:rPr sz="1200" spc="-15" dirty="0">
                <a:latin typeface="Calibri"/>
                <a:cs typeface="Calibri"/>
              </a:rPr>
              <a:t> </a:t>
            </a:r>
            <a:r>
              <a:rPr sz="1200" spc="-50" dirty="0">
                <a:latin typeface="Calibri"/>
                <a:cs typeface="Calibri"/>
              </a:rPr>
              <a:t>2</a:t>
            </a:r>
            <a:endParaRPr sz="1200">
              <a:latin typeface="Calibri"/>
              <a:cs typeface="Calibri"/>
            </a:endParaRPr>
          </a:p>
        </p:txBody>
      </p:sp>
      <p:sp>
        <p:nvSpPr>
          <p:cNvPr id="16" name="object 16"/>
          <p:cNvSpPr txBox="1"/>
          <p:nvPr/>
        </p:nvSpPr>
        <p:spPr>
          <a:xfrm>
            <a:off x="962355" y="6499961"/>
            <a:ext cx="925830" cy="177800"/>
          </a:xfrm>
          <a:prstGeom prst="rect">
            <a:avLst/>
          </a:prstGeom>
        </p:spPr>
        <p:txBody>
          <a:bodyPr vert="horz" wrap="square" lIns="0" tIns="0" rIns="0" bIns="0" rtlCol="0">
            <a:spAutoFit/>
          </a:bodyPr>
          <a:lstStyle/>
          <a:p>
            <a:pPr marL="12700">
              <a:lnSpc>
                <a:spcPts val="1240"/>
              </a:lnSpc>
            </a:pPr>
            <a:r>
              <a:rPr sz="1200" dirty="0">
                <a:latin typeface="Calibri"/>
                <a:cs typeface="Calibri"/>
              </a:rPr>
              <a:t>Fig</a:t>
            </a:r>
            <a:r>
              <a:rPr sz="1200" spc="-15" dirty="0">
                <a:latin typeface="Calibri"/>
                <a:cs typeface="Calibri"/>
              </a:rPr>
              <a:t> </a:t>
            </a:r>
            <a:r>
              <a:rPr sz="1200" dirty="0">
                <a:latin typeface="Calibri"/>
                <a:cs typeface="Calibri"/>
              </a:rPr>
              <a:t>2</a:t>
            </a:r>
            <a:r>
              <a:rPr sz="1200" spc="-15" dirty="0">
                <a:latin typeface="Calibri"/>
                <a:cs typeface="Calibri"/>
              </a:rPr>
              <a:t> </a:t>
            </a:r>
            <a:r>
              <a:rPr sz="1200" dirty="0">
                <a:latin typeface="Calibri"/>
                <a:cs typeface="Calibri"/>
              </a:rPr>
              <a:t>–</a:t>
            </a:r>
            <a:r>
              <a:rPr sz="1200" spc="-10" dirty="0">
                <a:latin typeface="Calibri"/>
                <a:cs typeface="Calibri"/>
              </a:rPr>
              <a:t> </a:t>
            </a:r>
            <a:r>
              <a:rPr sz="1200" dirty="0">
                <a:latin typeface="Calibri"/>
                <a:cs typeface="Calibri"/>
              </a:rPr>
              <a:t>Zoom</a:t>
            </a:r>
            <a:r>
              <a:rPr sz="1200" spc="-15" dirty="0">
                <a:latin typeface="Calibri"/>
                <a:cs typeface="Calibri"/>
              </a:rPr>
              <a:t> </a:t>
            </a:r>
            <a:r>
              <a:rPr sz="1200" spc="-50" dirty="0">
                <a:latin typeface="Calibri"/>
                <a:cs typeface="Calibri"/>
              </a:rPr>
              <a:t>1</a:t>
            </a:r>
            <a:endParaRPr sz="1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2406" y="6116728"/>
            <a:ext cx="243840" cy="229870"/>
          </a:xfrm>
          <a:prstGeom prst="rect">
            <a:avLst/>
          </a:prstGeom>
        </p:spPr>
        <p:txBody>
          <a:bodyPr vert="horz" wrap="square" lIns="0" tIns="0" rIns="0" bIns="0" rtlCol="0">
            <a:spAutoFit/>
          </a:bodyPr>
          <a:lstStyle/>
          <a:p>
            <a:pPr>
              <a:lnSpc>
                <a:spcPts val="1735"/>
              </a:lnSpc>
            </a:pPr>
            <a:r>
              <a:rPr sz="1600" spc="40" dirty="0">
                <a:solidFill>
                  <a:srgbClr val="1C7CDB"/>
                </a:solidFill>
                <a:latin typeface="Microsoft Sans Serif"/>
                <a:cs typeface="Microsoft Sans Serif"/>
              </a:rPr>
              <a:t>37</a:t>
            </a:r>
            <a:endParaRPr sz="1600">
              <a:latin typeface="Microsoft Sans Serif"/>
              <a:cs typeface="Microsoft Sans Serif"/>
            </a:endParaRPr>
          </a:p>
        </p:txBody>
      </p:sp>
      <p:sp>
        <p:nvSpPr>
          <p:cNvPr id="3" name="object 3"/>
          <p:cNvSpPr txBox="1">
            <a:spLocks noGrp="1"/>
          </p:cNvSpPr>
          <p:nvPr>
            <p:ph type="title"/>
          </p:nvPr>
        </p:nvSpPr>
        <p:spPr>
          <a:xfrm>
            <a:off x="848969" y="511302"/>
            <a:ext cx="9838690" cy="452120"/>
          </a:xfrm>
          <a:prstGeom prst="rect">
            <a:avLst/>
          </a:prstGeom>
        </p:spPr>
        <p:txBody>
          <a:bodyPr vert="horz" wrap="square" lIns="0" tIns="12065" rIns="0" bIns="0" rtlCol="0">
            <a:spAutoFit/>
          </a:bodyPr>
          <a:lstStyle/>
          <a:p>
            <a:pPr marL="12700">
              <a:lnSpc>
                <a:spcPct val="100000"/>
              </a:lnSpc>
              <a:spcBef>
                <a:spcPts val="95"/>
              </a:spcBef>
            </a:pPr>
            <a:r>
              <a:rPr sz="2800" spc="-185" dirty="0"/>
              <a:t>SpaceX</a:t>
            </a:r>
            <a:r>
              <a:rPr sz="2800" spc="-5" dirty="0"/>
              <a:t> </a:t>
            </a:r>
            <a:r>
              <a:rPr sz="2800" spc="-20" dirty="0"/>
              <a:t>Falon9</a:t>
            </a:r>
            <a:r>
              <a:rPr sz="2800" spc="-25" dirty="0"/>
              <a:t> </a:t>
            </a:r>
            <a:r>
              <a:rPr sz="2800" spc="565" dirty="0"/>
              <a:t>–</a:t>
            </a:r>
            <a:r>
              <a:rPr sz="2800" spc="-20" dirty="0"/>
              <a:t> </a:t>
            </a:r>
            <a:r>
              <a:rPr sz="2800" spc="-114" dirty="0"/>
              <a:t>Success/Failed</a:t>
            </a:r>
            <a:r>
              <a:rPr sz="2800" spc="-10" dirty="0"/>
              <a:t> </a:t>
            </a:r>
            <a:r>
              <a:rPr sz="2800" spc="-110" dirty="0"/>
              <a:t>Launch</a:t>
            </a:r>
            <a:r>
              <a:rPr sz="2800" spc="-20" dirty="0"/>
              <a:t> </a:t>
            </a:r>
            <a:r>
              <a:rPr sz="2800" spc="-45" dirty="0"/>
              <a:t>Map</a:t>
            </a:r>
            <a:r>
              <a:rPr sz="2800" spc="-10" dirty="0"/>
              <a:t> </a:t>
            </a:r>
            <a:r>
              <a:rPr sz="2800" dirty="0"/>
              <a:t>for</a:t>
            </a:r>
            <a:r>
              <a:rPr sz="2800" spc="-20" dirty="0"/>
              <a:t> </a:t>
            </a:r>
            <a:r>
              <a:rPr sz="2800" dirty="0"/>
              <a:t>all</a:t>
            </a:r>
            <a:r>
              <a:rPr sz="2800" spc="-15" dirty="0"/>
              <a:t> </a:t>
            </a:r>
            <a:r>
              <a:rPr sz="2800" spc="-110" dirty="0"/>
              <a:t>Launch</a:t>
            </a:r>
            <a:r>
              <a:rPr sz="2800" spc="-25" dirty="0"/>
              <a:t> </a:t>
            </a:r>
            <a:r>
              <a:rPr sz="2800" spc="-20" dirty="0"/>
              <a:t>Sites</a:t>
            </a:r>
            <a:endParaRPr sz="2800"/>
          </a:p>
        </p:txBody>
      </p:sp>
      <p:grpSp>
        <p:nvGrpSpPr>
          <p:cNvPr id="4" name="object 4"/>
          <p:cNvGrpSpPr/>
          <p:nvPr/>
        </p:nvGrpSpPr>
        <p:grpSpPr>
          <a:xfrm>
            <a:off x="488823" y="3867530"/>
            <a:ext cx="2555240" cy="2462530"/>
            <a:chOff x="488823" y="3867530"/>
            <a:chExt cx="2555240" cy="2462530"/>
          </a:xfrm>
        </p:grpSpPr>
        <p:pic>
          <p:nvPicPr>
            <p:cNvPr id="5" name="object 5"/>
            <p:cNvPicPr/>
            <p:nvPr/>
          </p:nvPicPr>
          <p:blipFill>
            <a:blip r:embed="rId2" cstate="print"/>
            <a:stretch>
              <a:fillRect/>
            </a:stretch>
          </p:blipFill>
          <p:spPr>
            <a:xfrm>
              <a:off x="498348" y="3877055"/>
              <a:ext cx="2535936" cy="2442972"/>
            </a:xfrm>
            <a:prstGeom prst="rect">
              <a:avLst/>
            </a:prstGeom>
          </p:spPr>
        </p:pic>
        <p:sp>
          <p:nvSpPr>
            <p:cNvPr id="6" name="object 6"/>
            <p:cNvSpPr/>
            <p:nvPr/>
          </p:nvSpPr>
          <p:spPr>
            <a:xfrm>
              <a:off x="493585" y="3872293"/>
              <a:ext cx="2545715" cy="2453005"/>
            </a:xfrm>
            <a:custGeom>
              <a:avLst/>
              <a:gdLst/>
              <a:ahLst/>
              <a:cxnLst/>
              <a:rect l="l" t="t" r="r" b="b"/>
              <a:pathLst>
                <a:path w="2545715" h="2453004">
                  <a:moveTo>
                    <a:pt x="0" y="2452497"/>
                  </a:moveTo>
                  <a:lnTo>
                    <a:pt x="2545461" y="2452497"/>
                  </a:lnTo>
                  <a:lnTo>
                    <a:pt x="2545461" y="0"/>
                  </a:lnTo>
                  <a:lnTo>
                    <a:pt x="0" y="0"/>
                  </a:lnTo>
                  <a:lnTo>
                    <a:pt x="0" y="2452497"/>
                  </a:lnTo>
                  <a:close/>
                </a:path>
              </a:pathLst>
            </a:custGeom>
            <a:ln w="9525">
              <a:solidFill>
                <a:srgbClr val="44536A"/>
              </a:solidFill>
            </a:ln>
          </p:spPr>
          <p:txBody>
            <a:bodyPr wrap="square" lIns="0" tIns="0" rIns="0" bIns="0" rtlCol="0"/>
            <a:lstStyle/>
            <a:p>
              <a:endParaRPr/>
            </a:p>
          </p:txBody>
        </p:sp>
      </p:grpSp>
      <p:grpSp>
        <p:nvGrpSpPr>
          <p:cNvPr id="7" name="object 7"/>
          <p:cNvGrpSpPr/>
          <p:nvPr/>
        </p:nvGrpSpPr>
        <p:grpSpPr>
          <a:xfrm>
            <a:off x="3271583" y="3861434"/>
            <a:ext cx="2518410" cy="2462530"/>
            <a:chOff x="3271583" y="3861434"/>
            <a:chExt cx="2518410" cy="2462530"/>
          </a:xfrm>
        </p:grpSpPr>
        <p:pic>
          <p:nvPicPr>
            <p:cNvPr id="8" name="object 8"/>
            <p:cNvPicPr/>
            <p:nvPr/>
          </p:nvPicPr>
          <p:blipFill>
            <a:blip r:embed="rId3" cstate="print"/>
            <a:stretch>
              <a:fillRect/>
            </a:stretch>
          </p:blipFill>
          <p:spPr>
            <a:xfrm>
              <a:off x="3281172" y="3870959"/>
              <a:ext cx="2499360" cy="2442972"/>
            </a:xfrm>
            <a:prstGeom prst="rect">
              <a:avLst/>
            </a:prstGeom>
          </p:spPr>
        </p:pic>
        <p:sp>
          <p:nvSpPr>
            <p:cNvPr id="9" name="object 9"/>
            <p:cNvSpPr/>
            <p:nvPr/>
          </p:nvSpPr>
          <p:spPr>
            <a:xfrm>
              <a:off x="3276346" y="3866197"/>
              <a:ext cx="2508885" cy="2453005"/>
            </a:xfrm>
            <a:custGeom>
              <a:avLst/>
              <a:gdLst/>
              <a:ahLst/>
              <a:cxnLst/>
              <a:rect l="l" t="t" r="r" b="b"/>
              <a:pathLst>
                <a:path w="2508885" h="2453004">
                  <a:moveTo>
                    <a:pt x="0" y="2452497"/>
                  </a:moveTo>
                  <a:lnTo>
                    <a:pt x="2508885" y="2452497"/>
                  </a:lnTo>
                  <a:lnTo>
                    <a:pt x="2508885" y="0"/>
                  </a:lnTo>
                  <a:lnTo>
                    <a:pt x="0" y="0"/>
                  </a:lnTo>
                  <a:lnTo>
                    <a:pt x="0" y="2452497"/>
                  </a:lnTo>
                  <a:close/>
                </a:path>
              </a:pathLst>
            </a:custGeom>
            <a:ln w="9524">
              <a:solidFill>
                <a:srgbClr val="44536A"/>
              </a:solidFill>
            </a:ln>
          </p:spPr>
          <p:txBody>
            <a:bodyPr wrap="square" lIns="0" tIns="0" rIns="0" bIns="0" rtlCol="0"/>
            <a:lstStyle/>
            <a:p>
              <a:endParaRPr/>
            </a:p>
          </p:txBody>
        </p:sp>
      </p:grpSp>
      <p:grpSp>
        <p:nvGrpSpPr>
          <p:cNvPr id="10" name="object 10"/>
          <p:cNvGrpSpPr/>
          <p:nvPr/>
        </p:nvGrpSpPr>
        <p:grpSpPr>
          <a:xfrm>
            <a:off x="6017831" y="3870578"/>
            <a:ext cx="2665095" cy="2459355"/>
            <a:chOff x="6017831" y="3870578"/>
            <a:chExt cx="2665095" cy="2459355"/>
          </a:xfrm>
        </p:grpSpPr>
        <p:pic>
          <p:nvPicPr>
            <p:cNvPr id="11" name="object 11"/>
            <p:cNvPicPr/>
            <p:nvPr/>
          </p:nvPicPr>
          <p:blipFill>
            <a:blip r:embed="rId4" cstate="print"/>
            <a:stretch>
              <a:fillRect/>
            </a:stretch>
          </p:blipFill>
          <p:spPr>
            <a:xfrm>
              <a:off x="6027420" y="3880103"/>
              <a:ext cx="2645664" cy="2439924"/>
            </a:xfrm>
            <a:prstGeom prst="rect">
              <a:avLst/>
            </a:prstGeom>
          </p:spPr>
        </p:pic>
        <p:sp>
          <p:nvSpPr>
            <p:cNvPr id="12" name="object 12"/>
            <p:cNvSpPr/>
            <p:nvPr/>
          </p:nvSpPr>
          <p:spPr>
            <a:xfrm>
              <a:off x="6022594" y="3875341"/>
              <a:ext cx="2655570" cy="2449830"/>
            </a:xfrm>
            <a:custGeom>
              <a:avLst/>
              <a:gdLst/>
              <a:ahLst/>
              <a:cxnLst/>
              <a:rect l="l" t="t" r="r" b="b"/>
              <a:pathLst>
                <a:path w="2655570" h="2449829">
                  <a:moveTo>
                    <a:pt x="0" y="2449449"/>
                  </a:moveTo>
                  <a:lnTo>
                    <a:pt x="2655188" y="2449449"/>
                  </a:lnTo>
                  <a:lnTo>
                    <a:pt x="2655188"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3" name="object 13"/>
          <p:cNvGrpSpPr/>
          <p:nvPr/>
        </p:nvGrpSpPr>
        <p:grpSpPr>
          <a:xfrm>
            <a:off x="8910383" y="3870578"/>
            <a:ext cx="2764155" cy="2459355"/>
            <a:chOff x="8910383" y="3870578"/>
            <a:chExt cx="2764155" cy="2459355"/>
          </a:xfrm>
        </p:grpSpPr>
        <p:pic>
          <p:nvPicPr>
            <p:cNvPr id="14" name="object 14"/>
            <p:cNvPicPr/>
            <p:nvPr/>
          </p:nvPicPr>
          <p:blipFill>
            <a:blip r:embed="rId5" cstate="print"/>
            <a:stretch>
              <a:fillRect/>
            </a:stretch>
          </p:blipFill>
          <p:spPr>
            <a:xfrm>
              <a:off x="8919971" y="3880103"/>
              <a:ext cx="2744724" cy="2439924"/>
            </a:xfrm>
            <a:prstGeom prst="rect">
              <a:avLst/>
            </a:prstGeom>
          </p:spPr>
        </p:pic>
        <p:sp>
          <p:nvSpPr>
            <p:cNvPr id="15" name="object 15"/>
            <p:cNvSpPr/>
            <p:nvPr/>
          </p:nvSpPr>
          <p:spPr>
            <a:xfrm>
              <a:off x="8915145" y="3875341"/>
              <a:ext cx="2754630" cy="2449830"/>
            </a:xfrm>
            <a:custGeom>
              <a:avLst/>
              <a:gdLst/>
              <a:ahLst/>
              <a:cxnLst/>
              <a:rect l="l" t="t" r="r" b="b"/>
              <a:pathLst>
                <a:path w="2754629" h="2449829">
                  <a:moveTo>
                    <a:pt x="0" y="2449449"/>
                  </a:moveTo>
                  <a:lnTo>
                    <a:pt x="2754249" y="2449449"/>
                  </a:lnTo>
                  <a:lnTo>
                    <a:pt x="2754249"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6" name="object 16"/>
          <p:cNvGrpSpPr/>
          <p:nvPr/>
        </p:nvGrpSpPr>
        <p:grpSpPr>
          <a:xfrm>
            <a:off x="856107" y="1374203"/>
            <a:ext cx="4672330" cy="2172970"/>
            <a:chOff x="856107" y="1374203"/>
            <a:chExt cx="4672330" cy="2172970"/>
          </a:xfrm>
        </p:grpSpPr>
        <p:pic>
          <p:nvPicPr>
            <p:cNvPr id="17" name="object 17"/>
            <p:cNvPicPr/>
            <p:nvPr/>
          </p:nvPicPr>
          <p:blipFill>
            <a:blip r:embed="rId6" cstate="print"/>
            <a:stretch>
              <a:fillRect/>
            </a:stretch>
          </p:blipFill>
          <p:spPr>
            <a:xfrm>
              <a:off x="865632" y="1383792"/>
              <a:ext cx="4652772" cy="2153412"/>
            </a:xfrm>
            <a:prstGeom prst="rect">
              <a:avLst/>
            </a:prstGeom>
          </p:spPr>
        </p:pic>
        <p:sp>
          <p:nvSpPr>
            <p:cNvPr id="18" name="object 18"/>
            <p:cNvSpPr/>
            <p:nvPr/>
          </p:nvSpPr>
          <p:spPr>
            <a:xfrm>
              <a:off x="860869" y="1378966"/>
              <a:ext cx="4662805" cy="2163445"/>
            </a:xfrm>
            <a:custGeom>
              <a:avLst/>
              <a:gdLst/>
              <a:ahLst/>
              <a:cxnLst/>
              <a:rect l="l" t="t" r="r" b="b"/>
              <a:pathLst>
                <a:path w="4662805" h="2163445">
                  <a:moveTo>
                    <a:pt x="0" y="2162937"/>
                  </a:moveTo>
                  <a:lnTo>
                    <a:pt x="4662297" y="2162937"/>
                  </a:lnTo>
                  <a:lnTo>
                    <a:pt x="4662297" y="0"/>
                  </a:lnTo>
                  <a:lnTo>
                    <a:pt x="0" y="0"/>
                  </a:lnTo>
                  <a:lnTo>
                    <a:pt x="0" y="2162937"/>
                  </a:lnTo>
                  <a:close/>
                </a:path>
              </a:pathLst>
            </a:custGeom>
            <a:ln w="9525">
              <a:solidFill>
                <a:srgbClr val="44536A"/>
              </a:solidFill>
            </a:ln>
          </p:spPr>
          <p:txBody>
            <a:bodyPr wrap="square" lIns="0" tIns="0" rIns="0" bIns="0" rtlCol="0"/>
            <a:lstStyle/>
            <a:p>
              <a:endParaRPr/>
            </a:p>
          </p:txBody>
        </p:sp>
      </p:grpSp>
      <p:sp>
        <p:nvSpPr>
          <p:cNvPr id="19" name="object 19"/>
          <p:cNvSpPr txBox="1"/>
          <p:nvPr/>
        </p:nvSpPr>
        <p:spPr>
          <a:xfrm>
            <a:off x="2156586" y="3589147"/>
            <a:ext cx="185420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Calibri"/>
                <a:cs typeface="Calibri"/>
              </a:rPr>
              <a:t>Fig</a:t>
            </a:r>
            <a:r>
              <a:rPr sz="1000" spc="-10" dirty="0">
                <a:latin typeface="Calibri"/>
                <a:cs typeface="Calibri"/>
              </a:rPr>
              <a:t> </a:t>
            </a:r>
            <a:r>
              <a:rPr sz="1000" dirty="0">
                <a:latin typeface="Calibri"/>
                <a:cs typeface="Calibri"/>
              </a:rPr>
              <a:t>1</a:t>
            </a:r>
            <a:r>
              <a:rPr sz="1000" spc="-15" dirty="0">
                <a:latin typeface="Calibri"/>
                <a:cs typeface="Calibri"/>
              </a:rPr>
              <a:t> </a:t>
            </a:r>
            <a:r>
              <a:rPr sz="1000" dirty="0">
                <a:latin typeface="Calibri"/>
                <a:cs typeface="Calibri"/>
              </a:rPr>
              <a:t>–</a:t>
            </a:r>
            <a:r>
              <a:rPr sz="1000" spc="-20" dirty="0">
                <a:latin typeface="Calibri"/>
                <a:cs typeface="Calibri"/>
              </a:rPr>
              <a:t> </a:t>
            </a:r>
            <a:r>
              <a:rPr sz="1000" dirty="0">
                <a:latin typeface="Calibri"/>
                <a:cs typeface="Calibri"/>
              </a:rPr>
              <a:t>US</a:t>
            </a:r>
            <a:r>
              <a:rPr sz="1000" spc="-5" dirty="0">
                <a:latin typeface="Calibri"/>
                <a:cs typeface="Calibri"/>
              </a:rPr>
              <a:t> </a:t>
            </a:r>
            <a:r>
              <a:rPr sz="1000" dirty="0">
                <a:latin typeface="Calibri"/>
                <a:cs typeface="Calibri"/>
              </a:rPr>
              <a:t>map</a:t>
            </a:r>
            <a:r>
              <a:rPr sz="1000" spc="-15" dirty="0">
                <a:latin typeface="Calibri"/>
                <a:cs typeface="Calibri"/>
              </a:rPr>
              <a:t> </a:t>
            </a:r>
            <a:r>
              <a:rPr sz="1000" dirty="0">
                <a:latin typeface="Calibri"/>
                <a:cs typeface="Calibri"/>
              </a:rPr>
              <a:t>with</a:t>
            </a:r>
            <a:r>
              <a:rPr sz="1000" spc="-25" dirty="0">
                <a:latin typeface="Calibri"/>
                <a:cs typeface="Calibri"/>
              </a:rPr>
              <a:t> </a:t>
            </a:r>
            <a:r>
              <a:rPr sz="1000" dirty="0">
                <a:latin typeface="Calibri"/>
                <a:cs typeface="Calibri"/>
              </a:rPr>
              <a:t>all</a:t>
            </a:r>
            <a:r>
              <a:rPr sz="1000" spc="-25" dirty="0">
                <a:latin typeface="Calibri"/>
                <a:cs typeface="Calibri"/>
              </a:rPr>
              <a:t> </a:t>
            </a:r>
            <a:r>
              <a:rPr sz="1000" dirty="0">
                <a:latin typeface="Calibri"/>
                <a:cs typeface="Calibri"/>
              </a:rPr>
              <a:t>Launch</a:t>
            </a:r>
            <a:r>
              <a:rPr sz="1000" spc="-15" dirty="0">
                <a:latin typeface="Calibri"/>
                <a:cs typeface="Calibri"/>
              </a:rPr>
              <a:t> </a:t>
            </a:r>
            <a:r>
              <a:rPr sz="1000" spc="-10" dirty="0">
                <a:latin typeface="Calibri"/>
                <a:cs typeface="Calibri"/>
              </a:rPr>
              <a:t>Sites</a:t>
            </a:r>
            <a:endParaRPr sz="1000">
              <a:latin typeface="Calibri"/>
              <a:cs typeface="Calibri"/>
            </a:endParaRPr>
          </a:p>
        </p:txBody>
      </p:sp>
      <p:sp>
        <p:nvSpPr>
          <p:cNvPr id="20" name="object 20"/>
          <p:cNvSpPr txBox="1"/>
          <p:nvPr/>
        </p:nvSpPr>
        <p:spPr>
          <a:xfrm>
            <a:off x="813003" y="6341160"/>
            <a:ext cx="1536065" cy="3302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Calibri"/>
                <a:cs typeface="Calibri"/>
              </a:rPr>
              <a:t>Fig</a:t>
            </a:r>
            <a:r>
              <a:rPr sz="1000" spc="-10" dirty="0">
                <a:latin typeface="Calibri"/>
                <a:cs typeface="Calibri"/>
              </a:rPr>
              <a:t> </a:t>
            </a:r>
            <a:r>
              <a:rPr sz="1000" dirty="0">
                <a:latin typeface="Calibri"/>
                <a:cs typeface="Calibri"/>
              </a:rPr>
              <a:t>2</a:t>
            </a:r>
            <a:r>
              <a:rPr sz="1000" spc="-15" dirty="0">
                <a:latin typeface="Calibri"/>
                <a:cs typeface="Calibri"/>
              </a:rPr>
              <a:t> </a:t>
            </a:r>
            <a:r>
              <a:rPr sz="1000" dirty="0">
                <a:latin typeface="Calibri"/>
                <a:cs typeface="Calibri"/>
              </a:rPr>
              <a:t>–</a:t>
            </a:r>
            <a:r>
              <a:rPr sz="1000" spc="-20" dirty="0">
                <a:latin typeface="Calibri"/>
                <a:cs typeface="Calibri"/>
              </a:rPr>
              <a:t> </a:t>
            </a:r>
            <a:r>
              <a:rPr sz="1000" dirty="0">
                <a:latin typeface="Calibri"/>
                <a:cs typeface="Calibri"/>
              </a:rPr>
              <a:t>VAFB</a:t>
            </a:r>
            <a:r>
              <a:rPr sz="1000" spc="-15" dirty="0">
                <a:latin typeface="Calibri"/>
                <a:cs typeface="Calibri"/>
              </a:rPr>
              <a:t> </a:t>
            </a:r>
            <a:r>
              <a:rPr sz="1000" dirty="0">
                <a:latin typeface="Calibri"/>
                <a:cs typeface="Calibri"/>
              </a:rPr>
              <a:t>Launch</a:t>
            </a:r>
            <a:r>
              <a:rPr sz="1000" spc="-15" dirty="0">
                <a:latin typeface="Calibri"/>
                <a:cs typeface="Calibri"/>
              </a:rPr>
              <a:t> </a:t>
            </a:r>
            <a:r>
              <a:rPr sz="1000" dirty="0">
                <a:latin typeface="Calibri"/>
                <a:cs typeface="Calibri"/>
              </a:rPr>
              <a:t>Site</a:t>
            </a:r>
            <a:r>
              <a:rPr sz="1000" spc="-10" dirty="0">
                <a:latin typeface="Calibri"/>
                <a:cs typeface="Calibri"/>
              </a:rPr>
              <a:t> </a:t>
            </a:r>
            <a:r>
              <a:rPr sz="1000" spc="-20" dirty="0">
                <a:latin typeface="Calibri"/>
                <a:cs typeface="Calibri"/>
              </a:rPr>
              <a:t>with </a:t>
            </a:r>
            <a:r>
              <a:rPr sz="1000" dirty="0">
                <a:latin typeface="Calibri"/>
                <a:cs typeface="Calibri"/>
              </a:rPr>
              <a:t>success/failed</a:t>
            </a:r>
            <a:r>
              <a:rPr sz="1000" spc="-55" dirty="0">
                <a:latin typeface="Calibri"/>
                <a:cs typeface="Calibri"/>
              </a:rPr>
              <a:t> </a:t>
            </a:r>
            <a:r>
              <a:rPr sz="1000" spc="-10" dirty="0">
                <a:latin typeface="Calibri"/>
                <a:cs typeface="Calibri"/>
              </a:rPr>
              <a:t>markers</a:t>
            </a:r>
            <a:endParaRPr sz="1000">
              <a:latin typeface="Calibri"/>
              <a:cs typeface="Calibri"/>
            </a:endParaRPr>
          </a:p>
        </p:txBody>
      </p:sp>
      <p:sp>
        <p:nvSpPr>
          <p:cNvPr id="21" name="object 21"/>
          <p:cNvSpPr txBox="1"/>
          <p:nvPr/>
        </p:nvSpPr>
        <p:spPr>
          <a:xfrm>
            <a:off x="6020561" y="1413750"/>
            <a:ext cx="5430520" cy="2078005"/>
          </a:xfrm>
          <a:prstGeom prst="rect">
            <a:avLst/>
          </a:prstGeom>
          <a:solidFill>
            <a:schemeClr val="accent1">
              <a:lumMod val="20000"/>
              <a:lumOff val="80000"/>
            </a:schemeClr>
          </a:solidFill>
        </p:spPr>
        <p:txBody>
          <a:bodyPr vert="horz" wrap="square" lIns="0" tIns="36195" rIns="0" bIns="0" rtlCol="0">
            <a:spAutoFit/>
          </a:bodyPr>
          <a:lstStyle/>
          <a:p>
            <a:pPr>
              <a:lnSpc>
                <a:spcPct val="107000"/>
              </a:lnSpc>
              <a:spcAft>
                <a:spcPts val="800"/>
              </a:spcAft>
              <a:buNone/>
            </a:pPr>
            <a:r>
              <a:rPr lang="en-GB" sz="1400" b="1" kern="100" dirty="0">
                <a:effectLst/>
                <a:latin typeface="Aptos" panose="020B0004020202020204" pitchFamily="34" charset="0"/>
                <a:ea typeface="Aptos" panose="020B0004020202020204" pitchFamily="34" charset="0"/>
                <a:cs typeface="Times New Roman" panose="02020603050405020304" pitchFamily="18" charset="0"/>
              </a:rPr>
              <a:t>Figure 1</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displays a map of the United States showing all Falcon 9 launch sites. The numbers at each site represent the total count of successful and failed launches.</a:t>
            </a:r>
          </a:p>
          <a:p>
            <a:pPr>
              <a:lnSpc>
                <a:spcPct val="107000"/>
              </a:lnSpc>
              <a:spcAft>
                <a:spcPts val="800"/>
              </a:spcAft>
              <a:buNone/>
            </a:pPr>
            <a:r>
              <a:rPr lang="en-GB" sz="1400" b="1" kern="100" dirty="0">
                <a:effectLst/>
                <a:latin typeface="Aptos" panose="020B0004020202020204" pitchFamily="34" charset="0"/>
                <a:ea typeface="Aptos" panose="020B0004020202020204" pitchFamily="34" charset="0"/>
                <a:cs typeface="Times New Roman" panose="02020603050405020304" pitchFamily="18" charset="0"/>
              </a:rPr>
              <a:t>Figures 2, 3, 4, and 5</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zoom in on individual launch sites, highlighting mission outcomes with markers—</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green</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for success and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red</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for failure.</a:t>
            </a:r>
          </a:p>
          <a:p>
            <a:pPr>
              <a:lnSpc>
                <a:spcPct val="107000"/>
              </a:lnSpc>
              <a:spcAft>
                <a:spcPts val="800"/>
              </a:spcAft>
              <a:buNone/>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From these maps, it is clear that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KSC LC-39A</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launch site has the highest number of successful launches.</a:t>
            </a:r>
          </a:p>
        </p:txBody>
      </p:sp>
      <p:sp>
        <p:nvSpPr>
          <p:cNvPr id="22" name="object 22"/>
          <p:cNvSpPr txBox="1"/>
          <p:nvPr/>
        </p:nvSpPr>
        <p:spPr>
          <a:xfrm>
            <a:off x="3748785" y="6350000"/>
            <a:ext cx="1195070" cy="330200"/>
          </a:xfrm>
          <a:prstGeom prst="rect">
            <a:avLst/>
          </a:prstGeom>
        </p:spPr>
        <p:txBody>
          <a:bodyPr vert="horz" wrap="square" lIns="0" tIns="12065" rIns="0" bIns="0" rtlCol="0">
            <a:spAutoFit/>
          </a:bodyPr>
          <a:lstStyle/>
          <a:p>
            <a:pPr marL="12700">
              <a:lnSpc>
                <a:spcPct val="100000"/>
              </a:lnSpc>
              <a:spcBef>
                <a:spcPts val="95"/>
              </a:spcBef>
            </a:pPr>
            <a:r>
              <a:rPr sz="1000" dirty="0">
                <a:latin typeface="Calibri"/>
                <a:cs typeface="Calibri"/>
              </a:rPr>
              <a:t>Fig 3</a:t>
            </a:r>
            <a:r>
              <a:rPr sz="1000" spc="-10" dirty="0">
                <a:latin typeface="Calibri"/>
                <a:cs typeface="Calibri"/>
              </a:rPr>
              <a:t> </a:t>
            </a:r>
            <a:r>
              <a:rPr sz="1000" dirty="0">
                <a:latin typeface="Calibri"/>
                <a:cs typeface="Calibri"/>
              </a:rPr>
              <a:t>–</a:t>
            </a:r>
            <a:r>
              <a:rPr sz="1000" spc="-15" dirty="0">
                <a:latin typeface="Calibri"/>
                <a:cs typeface="Calibri"/>
              </a:rPr>
              <a:t> </a:t>
            </a:r>
            <a:r>
              <a:rPr sz="1000" dirty="0">
                <a:latin typeface="Calibri"/>
                <a:cs typeface="Calibri"/>
              </a:rPr>
              <a:t>KSC</a:t>
            </a:r>
            <a:r>
              <a:rPr sz="1000" spc="5" dirty="0">
                <a:latin typeface="Calibri"/>
                <a:cs typeface="Calibri"/>
              </a:rPr>
              <a:t> </a:t>
            </a:r>
            <a:r>
              <a:rPr sz="1000" spc="-20" dirty="0">
                <a:latin typeface="Calibri"/>
                <a:cs typeface="Calibri"/>
              </a:rPr>
              <a:t>LC-</a:t>
            </a:r>
            <a:r>
              <a:rPr sz="1000" spc="-25" dirty="0">
                <a:latin typeface="Calibri"/>
                <a:cs typeface="Calibri"/>
              </a:rPr>
              <a:t>39A</a:t>
            </a:r>
            <a:endParaRPr sz="1000">
              <a:latin typeface="Calibri"/>
              <a:cs typeface="Calibri"/>
            </a:endParaRPr>
          </a:p>
          <a:p>
            <a:pPr marL="12700">
              <a:lnSpc>
                <a:spcPct val="100000"/>
              </a:lnSpc>
              <a:spcBef>
                <a:spcPts val="5"/>
              </a:spcBef>
            </a:pPr>
            <a:r>
              <a:rPr sz="1000" dirty="0">
                <a:latin typeface="Calibri"/>
                <a:cs typeface="Calibri"/>
              </a:rPr>
              <a:t>success/failed</a:t>
            </a:r>
            <a:r>
              <a:rPr sz="1000" spc="-55" dirty="0">
                <a:latin typeface="Calibri"/>
                <a:cs typeface="Calibri"/>
              </a:rPr>
              <a:t> </a:t>
            </a:r>
            <a:r>
              <a:rPr sz="1000" spc="-10" dirty="0">
                <a:latin typeface="Calibri"/>
                <a:cs typeface="Calibri"/>
              </a:rPr>
              <a:t>markers</a:t>
            </a:r>
            <a:endParaRPr sz="1000">
              <a:latin typeface="Calibri"/>
              <a:cs typeface="Calibri"/>
            </a:endParaRPr>
          </a:p>
        </p:txBody>
      </p:sp>
      <p:sp>
        <p:nvSpPr>
          <p:cNvPr id="23" name="object 23"/>
          <p:cNvSpPr txBox="1"/>
          <p:nvPr/>
        </p:nvSpPr>
        <p:spPr>
          <a:xfrm>
            <a:off x="6746875" y="6356705"/>
            <a:ext cx="1195070" cy="330200"/>
          </a:xfrm>
          <a:prstGeom prst="rect">
            <a:avLst/>
          </a:prstGeom>
        </p:spPr>
        <p:txBody>
          <a:bodyPr vert="horz" wrap="square" lIns="0" tIns="12065" rIns="0" bIns="0" rtlCol="0">
            <a:spAutoFit/>
          </a:bodyPr>
          <a:lstStyle/>
          <a:p>
            <a:pPr marL="12700">
              <a:lnSpc>
                <a:spcPct val="100000"/>
              </a:lnSpc>
              <a:spcBef>
                <a:spcPts val="95"/>
              </a:spcBef>
            </a:pPr>
            <a:r>
              <a:rPr sz="1000" dirty="0">
                <a:latin typeface="Calibri"/>
                <a:cs typeface="Calibri"/>
              </a:rPr>
              <a:t>Fig</a:t>
            </a:r>
            <a:r>
              <a:rPr sz="1000" spc="-5" dirty="0">
                <a:latin typeface="Calibri"/>
                <a:cs typeface="Calibri"/>
              </a:rPr>
              <a:t> </a:t>
            </a:r>
            <a:r>
              <a:rPr sz="1000" dirty="0">
                <a:latin typeface="Calibri"/>
                <a:cs typeface="Calibri"/>
              </a:rPr>
              <a:t>4</a:t>
            </a:r>
            <a:r>
              <a:rPr sz="1000" spc="-15" dirty="0">
                <a:latin typeface="Calibri"/>
                <a:cs typeface="Calibri"/>
              </a:rPr>
              <a:t> </a:t>
            </a:r>
            <a:r>
              <a:rPr sz="1000" dirty="0">
                <a:latin typeface="Calibri"/>
                <a:cs typeface="Calibri"/>
              </a:rPr>
              <a:t>–</a:t>
            </a:r>
            <a:r>
              <a:rPr sz="1000" spc="-15" dirty="0">
                <a:latin typeface="Calibri"/>
                <a:cs typeface="Calibri"/>
              </a:rPr>
              <a:t> </a:t>
            </a:r>
            <a:r>
              <a:rPr sz="1000" dirty="0">
                <a:latin typeface="Calibri"/>
                <a:cs typeface="Calibri"/>
              </a:rPr>
              <a:t>CCAFS</a:t>
            </a:r>
            <a:r>
              <a:rPr sz="1000" spc="15" dirty="0">
                <a:latin typeface="Calibri"/>
                <a:cs typeface="Calibri"/>
              </a:rPr>
              <a:t> </a:t>
            </a:r>
            <a:r>
              <a:rPr sz="1000" spc="-20" dirty="0">
                <a:latin typeface="Calibri"/>
                <a:cs typeface="Calibri"/>
              </a:rPr>
              <a:t>SLC-</a:t>
            </a:r>
            <a:r>
              <a:rPr sz="1000" spc="-25" dirty="0">
                <a:latin typeface="Calibri"/>
                <a:cs typeface="Calibri"/>
              </a:rPr>
              <a:t>40</a:t>
            </a:r>
            <a:endParaRPr sz="1000">
              <a:latin typeface="Calibri"/>
              <a:cs typeface="Calibri"/>
            </a:endParaRPr>
          </a:p>
          <a:p>
            <a:pPr marL="12700">
              <a:lnSpc>
                <a:spcPct val="100000"/>
              </a:lnSpc>
            </a:pPr>
            <a:r>
              <a:rPr sz="1000" dirty="0">
                <a:latin typeface="Calibri"/>
                <a:cs typeface="Calibri"/>
              </a:rPr>
              <a:t>success/failed</a:t>
            </a:r>
            <a:r>
              <a:rPr sz="1000" spc="-55" dirty="0">
                <a:latin typeface="Calibri"/>
                <a:cs typeface="Calibri"/>
              </a:rPr>
              <a:t> </a:t>
            </a:r>
            <a:r>
              <a:rPr sz="1000" spc="-10" dirty="0">
                <a:latin typeface="Calibri"/>
                <a:cs typeface="Calibri"/>
              </a:rPr>
              <a:t>markers</a:t>
            </a:r>
            <a:endParaRPr sz="1000">
              <a:latin typeface="Calibri"/>
              <a:cs typeface="Calibri"/>
            </a:endParaRPr>
          </a:p>
        </p:txBody>
      </p:sp>
      <p:sp>
        <p:nvSpPr>
          <p:cNvPr id="24" name="object 24"/>
          <p:cNvSpPr txBox="1"/>
          <p:nvPr/>
        </p:nvSpPr>
        <p:spPr>
          <a:xfrm>
            <a:off x="9592182" y="6346342"/>
            <a:ext cx="1195070" cy="330200"/>
          </a:xfrm>
          <a:prstGeom prst="rect">
            <a:avLst/>
          </a:prstGeom>
        </p:spPr>
        <p:txBody>
          <a:bodyPr vert="horz" wrap="square" lIns="0" tIns="12065" rIns="0" bIns="0" rtlCol="0">
            <a:spAutoFit/>
          </a:bodyPr>
          <a:lstStyle/>
          <a:p>
            <a:pPr marL="12700">
              <a:lnSpc>
                <a:spcPct val="100000"/>
              </a:lnSpc>
              <a:spcBef>
                <a:spcPts val="95"/>
              </a:spcBef>
            </a:pPr>
            <a:r>
              <a:rPr sz="1000" dirty="0">
                <a:latin typeface="Calibri"/>
                <a:cs typeface="Calibri"/>
              </a:rPr>
              <a:t>Fig</a:t>
            </a:r>
            <a:r>
              <a:rPr sz="1000" spc="-5" dirty="0">
                <a:latin typeface="Calibri"/>
                <a:cs typeface="Calibri"/>
              </a:rPr>
              <a:t> </a:t>
            </a:r>
            <a:r>
              <a:rPr sz="1000" dirty="0">
                <a:latin typeface="Calibri"/>
                <a:cs typeface="Calibri"/>
              </a:rPr>
              <a:t>5</a:t>
            </a:r>
            <a:r>
              <a:rPr sz="1000" spc="-15" dirty="0">
                <a:latin typeface="Calibri"/>
                <a:cs typeface="Calibri"/>
              </a:rPr>
              <a:t> </a:t>
            </a:r>
            <a:r>
              <a:rPr sz="1000" dirty="0">
                <a:latin typeface="Calibri"/>
                <a:cs typeface="Calibri"/>
              </a:rPr>
              <a:t>–</a:t>
            </a:r>
            <a:r>
              <a:rPr sz="1000" spc="-15" dirty="0">
                <a:latin typeface="Calibri"/>
                <a:cs typeface="Calibri"/>
              </a:rPr>
              <a:t> </a:t>
            </a:r>
            <a:r>
              <a:rPr sz="1000" dirty="0">
                <a:latin typeface="Calibri"/>
                <a:cs typeface="Calibri"/>
              </a:rPr>
              <a:t>CCAFS</a:t>
            </a:r>
            <a:r>
              <a:rPr sz="1000" spc="15" dirty="0">
                <a:latin typeface="Calibri"/>
                <a:cs typeface="Calibri"/>
              </a:rPr>
              <a:t> </a:t>
            </a:r>
            <a:r>
              <a:rPr sz="1000" spc="-20" dirty="0">
                <a:latin typeface="Calibri"/>
                <a:cs typeface="Calibri"/>
              </a:rPr>
              <a:t>SLC-</a:t>
            </a:r>
            <a:r>
              <a:rPr sz="1000" spc="-25" dirty="0">
                <a:latin typeface="Calibri"/>
                <a:cs typeface="Calibri"/>
              </a:rPr>
              <a:t>40</a:t>
            </a:r>
            <a:endParaRPr sz="1000">
              <a:latin typeface="Calibri"/>
              <a:cs typeface="Calibri"/>
            </a:endParaRPr>
          </a:p>
          <a:p>
            <a:pPr marL="12700">
              <a:lnSpc>
                <a:spcPct val="100000"/>
              </a:lnSpc>
            </a:pPr>
            <a:r>
              <a:rPr sz="1000" dirty="0">
                <a:latin typeface="Calibri"/>
                <a:cs typeface="Calibri"/>
              </a:rPr>
              <a:t>success/failed</a:t>
            </a:r>
            <a:r>
              <a:rPr sz="1000" spc="-55" dirty="0">
                <a:latin typeface="Calibri"/>
                <a:cs typeface="Calibri"/>
              </a:rPr>
              <a:t> </a:t>
            </a:r>
            <a:r>
              <a:rPr sz="1000" spc="-10" dirty="0">
                <a:latin typeface="Calibri"/>
                <a:cs typeface="Calibri"/>
              </a:rPr>
              <a:t>markers</a:t>
            </a:r>
            <a:endParaRPr sz="10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4549" rIns="0" bIns="0" rtlCol="0">
            <a:spAutoFit/>
          </a:bodyPr>
          <a:lstStyle/>
          <a:p>
            <a:pPr marL="12700">
              <a:lnSpc>
                <a:spcPct val="100000"/>
              </a:lnSpc>
              <a:spcBef>
                <a:spcPts val="95"/>
              </a:spcBef>
            </a:pPr>
            <a:r>
              <a:rPr sz="3100" spc="-200" dirty="0"/>
              <a:t>SpaceX</a:t>
            </a:r>
            <a:r>
              <a:rPr sz="3100" spc="-20" dirty="0"/>
              <a:t> </a:t>
            </a:r>
            <a:r>
              <a:rPr sz="3100" spc="-55" dirty="0"/>
              <a:t>Falcon9</a:t>
            </a:r>
            <a:r>
              <a:rPr sz="3100" spc="-35" dirty="0"/>
              <a:t> </a:t>
            </a:r>
            <a:r>
              <a:rPr sz="3100" spc="625" dirty="0"/>
              <a:t>–</a:t>
            </a:r>
            <a:r>
              <a:rPr sz="3100" spc="-50" dirty="0"/>
              <a:t> </a:t>
            </a:r>
            <a:r>
              <a:rPr sz="3100" spc="-100" dirty="0"/>
              <a:t>Launch</a:t>
            </a:r>
            <a:r>
              <a:rPr sz="3100" spc="-45" dirty="0"/>
              <a:t> </a:t>
            </a:r>
            <a:r>
              <a:rPr sz="3100" spc="-40" dirty="0"/>
              <a:t>Site</a:t>
            </a:r>
            <a:r>
              <a:rPr sz="3100" spc="-45" dirty="0"/>
              <a:t> </a:t>
            </a:r>
            <a:r>
              <a:rPr sz="3100" spc="50" dirty="0"/>
              <a:t>to</a:t>
            </a:r>
            <a:r>
              <a:rPr sz="3100" spc="-65" dirty="0"/>
              <a:t> </a:t>
            </a:r>
            <a:r>
              <a:rPr sz="3100" dirty="0"/>
              <a:t>proximity</a:t>
            </a:r>
            <a:r>
              <a:rPr sz="3100" spc="-25" dirty="0"/>
              <a:t> </a:t>
            </a:r>
            <a:r>
              <a:rPr sz="3100" spc="-75" dirty="0"/>
              <a:t>Distance</a:t>
            </a:r>
            <a:r>
              <a:rPr sz="3100" spc="-20" dirty="0"/>
              <a:t> </a:t>
            </a:r>
            <a:r>
              <a:rPr sz="3100" spc="-25" dirty="0"/>
              <a:t>Map</a:t>
            </a:r>
            <a:endParaRPr sz="3100"/>
          </a:p>
        </p:txBody>
      </p:sp>
      <p:grpSp>
        <p:nvGrpSpPr>
          <p:cNvPr id="3" name="object 3"/>
          <p:cNvGrpSpPr/>
          <p:nvPr/>
        </p:nvGrpSpPr>
        <p:grpSpPr>
          <a:xfrm>
            <a:off x="790575" y="1749107"/>
            <a:ext cx="4765040" cy="4687570"/>
            <a:chOff x="790575" y="1749107"/>
            <a:chExt cx="4765040" cy="4687570"/>
          </a:xfrm>
        </p:grpSpPr>
        <p:pic>
          <p:nvPicPr>
            <p:cNvPr id="4" name="object 4"/>
            <p:cNvPicPr/>
            <p:nvPr/>
          </p:nvPicPr>
          <p:blipFill>
            <a:blip r:embed="rId2" cstate="print"/>
            <a:stretch>
              <a:fillRect/>
            </a:stretch>
          </p:blipFill>
          <p:spPr>
            <a:xfrm>
              <a:off x="800100" y="1758696"/>
              <a:ext cx="4745736" cy="2112264"/>
            </a:xfrm>
            <a:prstGeom prst="rect">
              <a:avLst/>
            </a:prstGeom>
          </p:spPr>
        </p:pic>
        <p:sp>
          <p:nvSpPr>
            <p:cNvPr id="5" name="object 5"/>
            <p:cNvSpPr/>
            <p:nvPr/>
          </p:nvSpPr>
          <p:spPr>
            <a:xfrm>
              <a:off x="795337" y="1753870"/>
              <a:ext cx="4755515" cy="2122170"/>
            </a:xfrm>
            <a:custGeom>
              <a:avLst/>
              <a:gdLst/>
              <a:ahLst/>
              <a:cxnLst/>
              <a:rect l="l" t="t" r="r" b="b"/>
              <a:pathLst>
                <a:path w="4755515" h="2122170">
                  <a:moveTo>
                    <a:pt x="0" y="2121788"/>
                  </a:moveTo>
                  <a:lnTo>
                    <a:pt x="4755261" y="2121788"/>
                  </a:lnTo>
                  <a:lnTo>
                    <a:pt x="4755261" y="0"/>
                  </a:lnTo>
                  <a:lnTo>
                    <a:pt x="0" y="0"/>
                  </a:lnTo>
                  <a:lnTo>
                    <a:pt x="0" y="2121788"/>
                  </a:lnTo>
                  <a:close/>
                </a:path>
              </a:pathLst>
            </a:custGeom>
            <a:ln w="9524">
              <a:solidFill>
                <a:srgbClr val="44536A"/>
              </a:solidFill>
            </a:ln>
          </p:spPr>
          <p:txBody>
            <a:bodyPr wrap="square" lIns="0" tIns="0" rIns="0" bIns="0" rtlCol="0"/>
            <a:lstStyle/>
            <a:p>
              <a:endParaRPr/>
            </a:p>
          </p:txBody>
        </p:sp>
        <p:pic>
          <p:nvPicPr>
            <p:cNvPr id="6" name="object 6"/>
            <p:cNvPicPr/>
            <p:nvPr/>
          </p:nvPicPr>
          <p:blipFill>
            <a:blip r:embed="rId3" cstate="print"/>
            <a:stretch>
              <a:fillRect/>
            </a:stretch>
          </p:blipFill>
          <p:spPr>
            <a:xfrm>
              <a:off x="800100" y="4315968"/>
              <a:ext cx="3142488" cy="2110740"/>
            </a:xfrm>
            <a:prstGeom prst="rect">
              <a:avLst/>
            </a:prstGeom>
          </p:spPr>
        </p:pic>
        <p:sp>
          <p:nvSpPr>
            <p:cNvPr id="7" name="object 7"/>
            <p:cNvSpPr/>
            <p:nvPr/>
          </p:nvSpPr>
          <p:spPr>
            <a:xfrm>
              <a:off x="795337" y="4311205"/>
              <a:ext cx="3152140" cy="2120265"/>
            </a:xfrm>
            <a:custGeom>
              <a:avLst/>
              <a:gdLst/>
              <a:ahLst/>
              <a:cxnLst/>
              <a:rect l="l" t="t" r="r" b="b"/>
              <a:pathLst>
                <a:path w="3152140" h="2120265">
                  <a:moveTo>
                    <a:pt x="0" y="2120264"/>
                  </a:moveTo>
                  <a:lnTo>
                    <a:pt x="3152013" y="2120264"/>
                  </a:lnTo>
                  <a:lnTo>
                    <a:pt x="3152013" y="0"/>
                  </a:lnTo>
                  <a:lnTo>
                    <a:pt x="0" y="0"/>
                  </a:lnTo>
                  <a:lnTo>
                    <a:pt x="0" y="2120264"/>
                  </a:lnTo>
                  <a:close/>
                </a:path>
              </a:pathLst>
            </a:custGeom>
            <a:ln w="9525">
              <a:solidFill>
                <a:srgbClr val="44536A"/>
              </a:solidFill>
            </a:ln>
          </p:spPr>
          <p:txBody>
            <a:bodyPr wrap="square" lIns="0" tIns="0" rIns="0" bIns="0" rtlCol="0"/>
            <a:lstStyle/>
            <a:p>
              <a:endParaRPr/>
            </a:p>
          </p:txBody>
        </p:sp>
        <p:sp>
          <p:nvSpPr>
            <p:cNvPr id="8" name="object 8"/>
            <p:cNvSpPr/>
            <p:nvPr/>
          </p:nvSpPr>
          <p:spPr>
            <a:xfrm>
              <a:off x="1526031" y="3440684"/>
              <a:ext cx="384810" cy="1301750"/>
            </a:xfrm>
            <a:custGeom>
              <a:avLst/>
              <a:gdLst/>
              <a:ahLst/>
              <a:cxnLst/>
              <a:rect l="l" t="t" r="r" b="b"/>
              <a:pathLst>
                <a:path w="384810" h="1301750">
                  <a:moveTo>
                    <a:pt x="57277" y="0"/>
                  </a:moveTo>
                  <a:lnTo>
                    <a:pt x="0" y="13842"/>
                  </a:lnTo>
                  <a:lnTo>
                    <a:pt x="298450" y="1250949"/>
                  </a:lnTo>
                  <a:lnTo>
                    <a:pt x="269748" y="1257808"/>
                  </a:lnTo>
                  <a:lnTo>
                    <a:pt x="340994" y="1301368"/>
                  </a:lnTo>
                  <a:lnTo>
                    <a:pt x="384429" y="1230121"/>
                  </a:lnTo>
                  <a:lnTo>
                    <a:pt x="355726" y="1237107"/>
                  </a:lnTo>
                  <a:lnTo>
                    <a:pt x="57277" y="0"/>
                  </a:lnTo>
                  <a:close/>
                </a:path>
              </a:pathLst>
            </a:custGeom>
            <a:solidFill>
              <a:srgbClr val="000000"/>
            </a:solidFill>
          </p:spPr>
          <p:txBody>
            <a:bodyPr wrap="square" lIns="0" tIns="0" rIns="0" bIns="0" rtlCol="0"/>
            <a:lstStyle/>
            <a:p>
              <a:endParaRPr/>
            </a:p>
          </p:txBody>
        </p:sp>
        <p:sp>
          <p:nvSpPr>
            <p:cNvPr id="9" name="object 9"/>
            <p:cNvSpPr/>
            <p:nvPr/>
          </p:nvSpPr>
          <p:spPr>
            <a:xfrm>
              <a:off x="1526031" y="3440684"/>
              <a:ext cx="384810" cy="1301750"/>
            </a:xfrm>
            <a:custGeom>
              <a:avLst/>
              <a:gdLst/>
              <a:ahLst/>
              <a:cxnLst/>
              <a:rect l="l" t="t" r="r" b="b"/>
              <a:pathLst>
                <a:path w="384810" h="1301750">
                  <a:moveTo>
                    <a:pt x="269748" y="1257808"/>
                  </a:moveTo>
                  <a:lnTo>
                    <a:pt x="298450" y="1250949"/>
                  </a:lnTo>
                  <a:lnTo>
                    <a:pt x="0" y="13842"/>
                  </a:lnTo>
                  <a:lnTo>
                    <a:pt x="57277" y="0"/>
                  </a:lnTo>
                  <a:lnTo>
                    <a:pt x="355726" y="1237107"/>
                  </a:lnTo>
                  <a:lnTo>
                    <a:pt x="384429" y="1230121"/>
                  </a:lnTo>
                  <a:lnTo>
                    <a:pt x="340994" y="1301368"/>
                  </a:lnTo>
                  <a:lnTo>
                    <a:pt x="269748" y="1257808"/>
                  </a:lnTo>
                  <a:close/>
                </a:path>
              </a:pathLst>
            </a:custGeom>
            <a:ln w="12700">
              <a:solidFill>
                <a:srgbClr val="2E528F"/>
              </a:solidFill>
            </a:ln>
          </p:spPr>
          <p:txBody>
            <a:bodyPr wrap="square" lIns="0" tIns="0" rIns="0" bIns="0" rtlCol="0"/>
            <a:lstStyle/>
            <a:p>
              <a:endParaRPr/>
            </a:p>
          </p:txBody>
        </p:sp>
      </p:grpSp>
      <p:sp>
        <p:nvSpPr>
          <p:cNvPr id="10" name="object 10"/>
          <p:cNvSpPr txBox="1"/>
          <p:nvPr/>
        </p:nvSpPr>
        <p:spPr>
          <a:xfrm>
            <a:off x="6096000" y="1732788"/>
            <a:ext cx="5053965" cy="4335161"/>
          </a:xfrm>
          <a:prstGeom prst="rect">
            <a:avLst/>
          </a:prstGeom>
          <a:solidFill>
            <a:schemeClr val="accent1">
              <a:lumMod val="20000"/>
              <a:lumOff val="80000"/>
            </a:schemeClr>
          </a:solidFill>
        </p:spPr>
        <p:txBody>
          <a:bodyPr vert="horz" wrap="square" lIns="0" tIns="36195" rIns="0" bIns="0" rtlCol="0">
            <a:spAutoFit/>
          </a:bodyPr>
          <a:lstStyle/>
          <a:p>
            <a:pPr>
              <a:buNone/>
            </a:pPr>
            <a:r>
              <a:rPr lang="en-GB" sz="1600" b="1" dirty="0">
                <a:latin typeface="Aptos" panose="020B0004020202020204" pitchFamily="34" charset="0"/>
              </a:rPr>
              <a:t>Figure 1</a:t>
            </a:r>
            <a:r>
              <a:rPr lang="en-GB" sz="1600" dirty="0">
                <a:latin typeface="Aptos" panose="020B0004020202020204" pitchFamily="34" charset="0"/>
              </a:rPr>
              <a:t> shows all proximity points marked on the map for the VAFB SLC-4E launch site. The city of Lompoc is farther from the launch site compared to other features like the coastline, railroad, and highway. The map also highlights a marker indicating the city’s distance from the launch site (14.09 km).</a:t>
            </a:r>
          </a:p>
          <a:p>
            <a:pPr>
              <a:buNone/>
            </a:pPr>
            <a:r>
              <a:rPr lang="en-GB" sz="1600" b="1" dirty="0">
                <a:latin typeface="Aptos" panose="020B0004020202020204" pitchFamily="34" charset="0"/>
              </a:rPr>
              <a:t>Figure 2</a:t>
            </a:r>
            <a:r>
              <a:rPr lang="en-GB" sz="1600" dirty="0">
                <a:latin typeface="Aptos" panose="020B0004020202020204" pitchFamily="34" charset="0"/>
              </a:rPr>
              <a:t> zooms in on other proximities—coastline, railroad, and highway—showing their respective distances from the launch site.</a:t>
            </a:r>
          </a:p>
          <a:p>
            <a:pPr>
              <a:buNone/>
            </a:pPr>
            <a:endParaRPr lang="en-GB" sz="1600" dirty="0">
              <a:latin typeface="Aptos" panose="020B0004020202020204" pitchFamily="34" charset="0"/>
            </a:endParaRPr>
          </a:p>
          <a:p>
            <a:r>
              <a:rPr lang="en-GB" sz="1600" dirty="0">
                <a:latin typeface="Aptos" panose="020B0004020202020204" pitchFamily="34" charset="0"/>
              </a:rPr>
              <a:t>Overall, cities are located farther from launch sites to reduce risks to people and infrastructure, while launch sites are strategically placed close to coastlines, railroads, and highways for easy access to resources.</a:t>
            </a:r>
          </a:p>
          <a:p>
            <a:pPr marL="92075" marR="99695">
              <a:lnSpc>
                <a:spcPct val="100000"/>
              </a:lnSpc>
              <a:spcBef>
                <a:spcPts val="1440"/>
              </a:spcBef>
            </a:pPr>
            <a:endParaRPr lang="en-GB" sz="1600" spc="-10" dirty="0">
              <a:latin typeface="Aptos" panose="020B0004020202020204" pitchFamily="34" charset="0"/>
              <a:cs typeface="Calibri"/>
            </a:endParaRPr>
          </a:p>
          <a:p>
            <a:pPr marL="92075" marR="99695">
              <a:lnSpc>
                <a:spcPct val="100000"/>
              </a:lnSpc>
              <a:spcBef>
                <a:spcPts val="1440"/>
              </a:spcBef>
            </a:pPr>
            <a:endParaRPr sz="1600" dirty="0">
              <a:latin typeface="Aptos" panose="020B0004020202020204" pitchFamily="34" charset="0"/>
              <a:cs typeface="Calibri"/>
            </a:endParaRPr>
          </a:p>
        </p:txBody>
      </p:sp>
      <p:sp>
        <p:nvSpPr>
          <p:cNvPr id="12" name="object 12"/>
          <p:cNvSpPr txBox="1"/>
          <p:nvPr/>
        </p:nvSpPr>
        <p:spPr>
          <a:xfrm>
            <a:off x="11109706" y="6104028"/>
            <a:ext cx="269240"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38</a:t>
            </a:r>
            <a:endParaRPr sz="1600">
              <a:latin typeface="Microsoft Sans Serif"/>
              <a:cs typeface="Microsoft Sans Serif"/>
            </a:endParaRPr>
          </a:p>
        </p:txBody>
      </p:sp>
      <p:sp>
        <p:nvSpPr>
          <p:cNvPr id="13" name="object 13"/>
          <p:cNvSpPr txBox="1"/>
          <p:nvPr/>
        </p:nvSpPr>
        <p:spPr>
          <a:xfrm>
            <a:off x="856284" y="6485864"/>
            <a:ext cx="2998470" cy="152400"/>
          </a:xfrm>
          <a:prstGeom prst="rect">
            <a:avLst/>
          </a:prstGeom>
        </p:spPr>
        <p:txBody>
          <a:bodyPr vert="horz" wrap="square" lIns="0" tIns="0" rIns="0" bIns="0" rtlCol="0">
            <a:spAutoFit/>
          </a:bodyPr>
          <a:lstStyle/>
          <a:p>
            <a:pPr marL="12700">
              <a:lnSpc>
                <a:spcPts val="1045"/>
              </a:lnSpc>
            </a:pPr>
            <a:r>
              <a:rPr sz="1000" dirty="0">
                <a:latin typeface="Calibri"/>
                <a:cs typeface="Calibri"/>
              </a:rPr>
              <a:t>Fig</a:t>
            </a:r>
            <a:r>
              <a:rPr sz="1000" spc="-10" dirty="0">
                <a:latin typeface="Calibri"/>
                <a:cs typeface="Calibri"/>
              </a:rPr>
              <a:t> </a:t>
            </a:r>
            <a:r>
              <a:rPr sz="1000" dirty="0">
                <a:latin typeface="Calibri"/>
                <a:cs typeface="Calibri"/>
              </a:rPr>
              <a:t>2</a:t>
            </a:r>
            <a:r>
              <a:rPr sz="1000" spc="-15" dirty="0">
                <a:latin typeface="Calibri"/>
                <a:cs typeface="Calibri"/>
              </a:rPr>
              <a:t> </a:t>
            </a:r>
            <a:r>
              <a:rPr sz="1000" dirty="0">
                <a:latin typeface="Calibri"/>
                <a:cs typeface="Calibri"/>
              </a:rPr>
              <a:t>–</a:t>
            </a:r>
            <a:r>
              <a:rPr sz="1000" spc="-20" dirty="0">
                <a:latin typeface="Calibri"/>
                <a:cs typeface="Calibri"/>
              </a:rPr>
              <a:t> </a:t>
            </a:r>
            <a:r>
              <a:rPr sz="1000" dirty="0">
                <a:latin typeface="Calibri"/>
                <a:cs typeface="Calibri"/>
              </a:rPr>
              <a:t>Zoom</a:t>
            </a:r>
            <a:r>
              <a:rPr sz="1000" spc="-25" dirty="0">
                <a:latin typeface="Calibri"/>
                <a:cs typeface="Calibri"/>
              </a:rPr>
              <a:t> </a:t>
            </a:r>
            <a:r>
              <a:rPr sz="1000" dirty="0">
                <a:latin typeface="Calibri"/>
                <a:cs typeface="Calibri"/>
              </a:rPr>
              <a:t>in</a:t>
            </a:r>
            <a:r>
              <a:rPr sz="1000" spc="-20" dirty="0">
                <a:latin typeface="Calibri"/>
                <a:cs typeface="Calibri"/>
              </a:rPr>
              <a:t> </a:t>
            </a:r>
            <a:r>
              <a:rPr sz="1000" dirty="0">
                <a:latin typeface="Calibri"/>
                <a:cs typeface="Calibri"/>
              </a:rPr>
              <a:t>for</a:t>
            </a:r>
            <a:r>
              <a:rPr sz="1000" spc="-15" dirty="0">
                <a:latin typeface="Calibri"/>
                <a:cs typeface="Calibri"/>
              </a:rPr>
              <a:t> </a:t>
            </a:r>
            <a:r>
              <a:rPr sz="1000" dirty="0">
                <a:latin typeface="Calibri"/>
                <a:cs typeface="Calibri"/>
              </a:rPr>
              <a:t>sites</a:t>
            </a:r>
            <a:r>
              <a:rPr sz="1000" spc="-5" dirty="0">
                <a:latin typeface="Calibri"/>
                <a:cs typeface="Calibri"/>
              </a:rPr>
              <a:t> </a:t>
            </a:r>
            <a:r>
              <a:rPr sz="1000" dirty="0">
                <a:latin typeface="Calibri"/>
                <a:cs typeface="Calibri"/>
              </a:rPr>
              <a:t>–</a:t>
            </a:r>
            <a:r>
              <a:rPr sz="1000" spc="-20" dirty="0">
                <a:latin typeface="Calibri"/>
                <a:cs typeface="Calibri"/>
              </a:rPr>
              <a:t> </a:t>
            </a:r>
            <a:r>
              <a:rPr sz="1000" dirty="0">
                <a:latin typeface="Calibri"/>
                <a:cs typeface="Calibri"/>
              </a:rPr>
              <a:t>coastline,</a:t>
            </a:r>
            <a:r>
              <a:rPr sz="1000" spc="-15" dirty="0">
                <a:latin typeface="Calibri"/>
                <a:cs typeface="Calibri"/>
              </a:rPr>
              <a:t> </a:t>
            </a:r>
            <a:r>
              <a:rPr sz="1000" dirty="0">
                <a:latin typeface="Calibri"/>
                <a:cs typeface="Calibri"/>
              </a:rPr>
              <a:t>railroad,</a:t>
            </a:r>
            <a:r>
              <a:rPr sz="1000" spc="-35" dirty="0">
                <a:latin typeface="Calibri"/>
                <a:cs typeface="Calibri"/>
              </a:rPr>
              <a:t> </a:t>
            </a:r>
            <a:r>
              <a:rPr sz="1000" dirty="0">
                <a:latin typeface="Calibri"/>
                <a:cs typeface="Calibri"/>
              </a:rPr>
              <a:t>and</a:t>
            </a:r>
            <a:r>
              <a:rPr sz="1000" spc="-25" dirty="0">
                <a:latin typeface="Calibri"/>
                <a:cs typeface="Calibri"/>
              </a:rPr>
              <a:t> </a:t>
            </a:r>
            <a:r>
              <a:rPr sz="1000" spc="-10" dirty="0">
                <a:latin typeface="Calibri"/>
                <a:cs typeface="Calibri"/>
              </a:rPr>
              <a:t>highway</a:t>
            </a:r>
            <a:endParaRPr sz="1000">
              <a:latin typeface="Calibri"/>
              <a:cs typeface="Calibri"/>
            </a:endParaRPr>
          </a:p>
        </p:txBody>
      </p:sp>
      <p:sp>
        <p:nvSpPr>
          <p:cNvPr id="11" name="object 11"/>
          <p:cNvSpPr txBox="1"/>
          <p:nvPr/>
        </p:nvSpPr>
        <p:spPr>
          <a:xfrm>
            <a:off x="1821307" y="3901185"/>
            <a:ext cx="2198370"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Calibri"/>
                <a:cs typeface="Calibri"/>
              </a:rPr>
              <a:t>Fig</a:t>
            </a:r>
            <a:r>
              <a:rPr sz="1000" spc="-10" dirty="0">
                <a:latin typeface="Calibri"/>
                <a:cs typeface="Calibri"/>
              </a:rPr>
              <a:t> </a:t>
            </a:r>
            <a:r>
              <a:rPr sz="1000" dirty="0">
                <a:latin typeface="Calibri"/>
                <a:cs typeface="Calibri"/>
              </a:rPr>
              <a:t>1</a:t>
            </a:r>
            <a:r>
              <a:rPr sz="1000" spc="-15" dirty="0">
                <a:latin typeface="Calibri"/>
                <a:cs typeface="Calibri"/>
              </a:rPr>
              <a:t> </a:t>
            </a:r>
            <a:r>
              <a:rPr sz="1000" dirty="0">
                <a:latin typeface="Calibri"/>
                <a:cs typeface="Calibri"/>
              </a:rPr>
              <a:t>–</a:t>
            </a:r>
            <a:r>
              <a:rPr sz="1000" spc="-20" dirty="0">
                <a:latin typeface="Calibri"/>
                <a:cs typeface="Calibri"/>
              </a:rPr>
              <a:t> </a:t>
            </a:r>
            <a:r>
              <a:rPr sz="1000" dirty="0">
                <a:latin typeface="Calibri"/>
                <a:cs typeface="Calibri"/>
              </a:rPr>
              <a:t>Proximity</a:t>
            </a:r>
            <a:r>
              <a:rPr sz="1000" spc="-15" dirty="0">
                <a:latin typeface="Calibri"/>
                <a:cs typeface="Calibri"/>
              </a:rPr>
              <a:t> </a:t>
            </a:r>
            <a:r>
              <a:rPr sz="1000" dirty="0">
                <a:latin typeface="Calibri"/>
                <a:cs typeface="Calibri"/>
              </a:rPr>
              <a:t>site</a:t>
            </a:r>
            <a:r>
              <a:rPr sz="1000" spc="-5" dirty="0">
                <a:latin typeface="Calibri"/>
                <a:cs typeface="Calibri"/>
              </a:rPr>
              <a:t> </a:t>
            </a:r>
            <a:r>
              <a:rPr sz="1000" dirty="0">
                <a:latin typeface="Calibri"/>
                <a:cs typeface="Calibri"/>
              </a:rPr>
              <a:t>map</a:t>
            </a:r>
            <a:r>
              <a:rPr sz="1000" spc="-20" dirty="0">
                <a:latin typeface="Calibri"/>
                <a:cs typeface="Calibri"/>
              </a:rPr>
              <a:t> </a:t>
            </a:r>
            <a:r>
              <a:rPr sz="1000" dirty="0">
                <a:latin typeface="Calibri"/>
                <a:cs typeface="Calibri"/>
              </a:rPr>
              <a:t>for</a:t>
            </a:r>
            <a:r>
              <a:rPr sz="1000" spc="-15" dirty="0">
                <a:latin typeface="Calibri"/>
                <a:cs typeface="Calibri"/>
              </a:rPr>
              <a:t> </a:t>
            </a:r>
            <a:r>
              <a:rPr sz="1000" dirty="0">
                <a:latin typeface="Calibri"/>
                <a:cs typeface="Calibri"/>
              </a:rPr>
              <a:t>VAFB</a:t>
            </a:r>
            <a:r>
              <a:rPr sz="1000" spc="-10" dirty="0">
                <a:latin typeface="Calibri"/>
                <a:cs typeface="Calibri"/>
              </a:rPr>
              <a:t> SLC-</a:t>
            </a:r>
            <a:r>
              <a:rPr sz="1000" spc="-25" dirty="0">
                <a:latin typeface="Calibri"/>
                <a:cs typeface="Calibri"/>
              </a:rPr>
              <a:t>4E</a:t>
            </a:r>
            <a:endParaRPr sz="10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70485">
              <a:lnSpc>
                <a:spcPct val="100000"/>
              </a:lnSpc>
              <a:spcBef>
                <a:spcPts val="95"/>
              </a:spcBef>
            </a:pPr>
            <a:r>
              <a:rPr spc="-30" dirty="0"/>
              <a:t>Introduction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59385">
              <a:lnSpc>
                <a:spcPts val="1835"/>
              </a:lnSpc>
            </a:pPr>
            <a:fld id="{81D60167-4931-47E6-BA6A-407CBD079E47}" type="slidenum">
              <a:rPr spc="20" dirty="0"/>
              <a:t>4</a:t>
            </a:fld>
            <a:endParaRPr spc="20" dirty="0"/>
          </a:p>
        </p:txBody>
      </p:sp>
      <p:sp>
        <p:nvSpPr>
          <p:cNvPr id="8" name="TextBox 7">
            <a:extLst>
              <a:ext uri="{FF2B5EF4-FFF2-40B4-BE49-F238E27FC236}">
                <a16:creationId xmlns:a16="http://schemas.microsoft.com/office/drawing/2014/main" id="{4D158392-D1B4-8EC6-78BA-E93AC684BF9A}"/>
              </a:ext>
            </a:extLst>
          </p:cNvPr>
          <p:cNvSpPr txBox="1"/>
          <p:nvPr/>
        </p:nvSpPr>
        <p:spPr>
          <a:xfrm>
            <a:off x="533400" y="1447800"/>
            <a:ext cx="10972800" cy="4770537"/>
          </a:xfrm>
          <a:prstGeom prst="rect">
            <a:avLst/>
          </a:prstGeom>
          <a:noFill/>
        </p:spPr>
        <p:txBody>
          <a:bodyPr wrap="square" rtlCol="0">
            <a:spAutoFit/>
          </a:bodyPr>
          <a:lstStyle/>
          <a:p>
            <a:r>
              <a:rPr lang="en-GB" sz="1600" dirty="0">
                <a:latin typeface="Aptos" panose="020B0004020202020204" pitchFamily="34" charset="0"/>
              </a:rPr>
              <a:t>Project Background and Context</a:t>
            </a:r>
          </a:p>
          <a:p>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The rise of private space travel has made the space industry more mainstream and accessible.</a:t>
            </a: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Despite this progress, high launch costs remain a major barrier for new entrants.</a:t>
            </a: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SpaceX gains a competitive edge through its reusable first-stage technology.</a:t>
            </a: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A typical SpaceX launch costs about $62 million, significantly lower than competitors who may spend over $165 million per launch. </a:t>
            </a:r>
          </a:p>
          <a:p>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This cost advantage makes SpaceX a strong contender in the commercial launch market.</a:t>
            </a:r>
          </a:p>
          <a:p>
            <a:endParaRPr lang="en-GB" sz="1600" dirty="0">
              <a:latin typeface="Aptos" panose="020B0004020202020204" pitchFamily="34" charset="0"/>
            </a:endParaRPr>
          </a:p>
          <a:p>
            <a:r>
              <a:rPr lang="en-GB" sz="1600" dirty="0">
                <a:latin typeface="Aptos" panose="020B0004020202020204" pitchFamily="34" charset="0"/>
              </a:rPr>
              <a:t>Key Research Questions</a:t>
            </a:r>
          </a:p>
          <a:p>
            <a:pPr marL="285750" indent="-285750">
              <a:buFont typeface="Arial" panose="020B0604020202020204" pitchFamily="34" charset="0"/>
              <a:buChar char="•"/>
            </a:pPr>
            <a:r>
              <a:rPr lang="en-GB" sz="1600" dirty="0">
                <a:latin typeface="Aptos" panose="020B0004020202020204" pitchFamily="34" charset="0"/>
              </a:rPr>
              <a:t>Can we predict if the first stage of Falcon 9 will land successfully?</a:t>
            </a: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What factors influence landing success (e.g., launch site, payload mass, booster version)?</a:t>
            </a:r>
          </a:p>
          <a:p>
            <a:pPr marL="285750" indent="-285750">
              <a:buFont typeface="Arial" panose="020B0604020202020204" pitchFamily="34" charset="0"/>
              <a:buChar char="•"/>
            </a:pPr>
            <a:endParaRPr lang="en-GB" sz="1600" dirty="0">
              <a:latin typeface="Aptos" panose="020B0004020202020204" pitchFamily="34" charset="0"/>
            </a:endParaRPr>
          </a:p>
          <a:p>
            <a:pPr marL="285750" indent="-285750">
              <a:buFont typeface="Arial" panose="020B0604020202020204" pitchFamily="34" charset="0"/>
              <a:buChar char="•"/>
            </a:pPr>
            <a:r>
              <a:rPr lang="en-GB" sz="1600" dirty="0">
                <a:latin typeface="Aptos" panose="020B0004020202020204" pitchFamily="34" charset="0"/>
              </a:rPr>
              <a:t>Are there correlations between launch sites and first-stage landing success rates?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72400" y="2057400"/>
            <a:ext cx="3988219" cy="1545936"/>
          </a:xfrm>
          <a:prstGeom prst="rect">
            <a:avLst/>
          </a:prstGeom>
        </p:spPr>
        <p:txBody>
          <a:bodyPr vert="horz" wrap="square" lIns="0" tIns="12065" rIns="0" bIns="0" rtlCol="0">
            <a:spAutoFit/>
          </a:bodyPr>
          <a:lstStyle/>
          <a:p>
            <a:pPr marL="241300" marR="12065" indent="-228600">
              <a:lnSpc>
                <a:spcPct val="100000"/>
              </a:lnSpc>
              <a:spcBef>
                <a:spcPts val="95"/>
              </a:spcBef>
              <a:buFont typeface="Arial"/>
              <a:buChar char="•"/>
              <a:tabLst>
                <a:tab pos="241300" algn="l"/>
              </a:tabLst>
            </a:pPr>
            <a:r>
              <a:rPr sz="2200" spc="-80" dirty="0">
                <a:solidFill>
                  <a:srgbClr val="292929"/>
                </a:solidFill>
                <a:latin typeface="Aptos" panose="020B0004020202020204" pitchFamily="34" charset="0"/>
                <a:cs typeface="Microsoft Sans Serif"/>
              </a:rPr>
              <a:t>Launch</a:t>
            </a:r>
            <a:r>
              <a:rPr sz="2200" spc="-70" dirty="0">
                <a:solidFill>
                  <a:srgbClr val="292929"/>
                </a:solidFill>
                <a:latin typeface="Aptos" panose="020B0004020202020204" pitchFamily="34" charset="0"/>
                <a:cs typeface="Microsoft Sans Serif"/>
              </a:rPr>
              <a:t> </a:t>
            </a:r>
            <a:r>
              <a:rPr sz="2200" spc="-30" dirty="0">
                <a:solidFill>
                  <a:srgbClr val="292929"/>
                </a:solidFill>
                <a:latin typeface="Aptos" panose="020B0004020202020204" pitchFamily="34" charset="0"/>
                <a:cs typeface="Microsoft Sans Serif"/>
              </a:rPr>
              <a:t>Site </a:t>
            </a:r>
            <a:r>
              <a:rPr sz="2200" spc="-195" dirty="0">
                <a:solidFill>
                  <a:srgbClr val="292929"/>
                </a:solidFill>
                <a:latin typeface="Aptos" panose="020B0004020202020204" pitchFamily="34" charset="0"/>
                <a:cs typeface="Microsoft Sans Serif"/>
              </a:rPr>
              <a:t>‘KSC</a:t>
            </a:r>
            <a:r>
              <a:rPr sz="2200" spc="45" dirty="0">
                <a:solidFill>
                  <a:srgbClr val="292929"/>
                </a:solidFill>
                <a:latin typeface="Aptos" panose="020B0004020202020204" pitchFamily="34" charset="0"/>
                <a:cs typeface="Microsoft Sans Serif"/>
              </a:rPr>
              <a:t> </a:t>
            </a:r>
            <a:r>
              <a:rPr sz="2200" spc="-150" dirty="0">
                <a:solidFill>
                  <a:srgbClr val="292929"/>
                </a:solidFill>
                <a:latin typeface="Aptos" panose="020B0004020202020204" pitchFamily="34" charset="0"/>
                <a:cs typeface="Microsoft Sans Serif"/>
              </a:rPr>
              <a:t>LC-</a:t>
            </a:r>
            <a:r>
              <a:rPr sz="2200" spc="-20" dirty="0">
                <a:solidFill>
                  <a:srgbClr val="292929"/>
                </a:solidFill>
                <a:latin typeface="Aptos" panose="020B0004020202020204" pitchFamily="34" charset="0"/>
                <a:cs typeface="Microsoft Sans Serif"/>
              </a:rPr>
              <a:t>39A’ </a:t>
            </a:r>
            <a:r>
              <a:rPr sz="2200" spc="-75" dirty="0">
                <a:solidFill>
                  <a:srgbClr val="292929"/>
                </a:solidFill>
                <a:latin typeface="Aptos" panose="020B0004020202020204" pitchFamily="34" charset="0"/>
                <a:cs typeface="Microsoft Sans Serif"/>
              </a:rPr>
              <a:t>has</a:t>
            </a:r>
            <a:r>
              <a:rPr sz="2200" spc="-7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the</a:t>
            </a:r>
            <a:r>
              <a:rPr sz="2200" spc="-70"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highest</a:t>
            </a:r>
            <a:r>
              <a:rPr sz="2200" spc="-70"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launch </a:t>
            </a:r>
            <a:r>
              <a:rPr sz="2200" spc="-114" dirty="0">
                <a:solidFill>
                  <a:srgbClr val="292929"/>
                </a:solidFill>
                <a:latin typeface="Aptos" panose="020B0004020202020204" pitchFamily="34" charset="0"/>
                <a:cs typeface="Microsoft Sans Serif"/>
              </a:rPr>
              <a:t>success</a:t>
            </a:r>
            <a:r>
              <a:rPr sz="2200" spc="-20" dirty="0">
                <a:solidFill>
                  <a:srgbClr val="292929"/>
                </a:solidFill>
                <a:latin typeface="Aptos" panose="020B0004020202020204" pitchFamily="34" charset="0"/>
                <a:cs typeface="Microsoft Sans Serif"/>
              </a:rPr>
              <a:t> rate</a:t>
            </a:r>
            <a:endParaRPr sz="2200" dirty="0">
              <a:latin typeface="Aptos" panose="020B0004020202020204" pitchFamily="34" charset="0"/>
              <a:cs typeface="Microsoft Sans Serif"/>
            </a:endParaRPr>
          </a:p>
          <a:p>
            <a:pPr marL="241300" marR="5080" indent="-228600">
              <a:lnSpc>
                <a:spcPct val="100000"/>
              </a:lnSpc>
              <a:spcBef>
                <a:spcPts val="1405"/>
              </a:spcBef>
              <a:buFont typeface="Arial"/>
              <a:buChar char="•"/>
              <a:tabLst>
                <a:tab pos="241300" algn="l"/>
              </a:tabLst>
            </a:pPr>
            <a:r>
              <a:rPr sz="2200" spc="-80" dirty="0">
                <a:solidFill>
                  <a:srgbClr val="292929"/>
                </a:solidFill>
                <a:latin typeface="Aptos" panose="020B0004020202020204" pitchFamily="34" charset="0"/>
                <a:cs typeface="Microsoft Sans Serif"/>
              </a:rPr>
              <a:t>Launch</a:t>
            </a:r>
            <a:r>
              <a:rPr sz="2200" spc="-70" dirty="0">
                <a:solidFill>
                  <a:srgbClr val="292929"/>
                </a:solidFill>
                <a:latin typeface="Aptos" panose="020B0004020202020204" pitchFamily="34" charset="0"/>
                <a:cs typeface="Microsoft Sans Serif"/>
              </a:rPr>
              <a:t> </a:t>
            </a:r>
            <a:r>
              <a:rPr sz="2200" spc="-30" dirty="0">
                <a:solidFill>
                  <a:srgbClr val="292929"/>
                </a:solidFill>
                <a:latin typeface="Aptos" panose="020B0004020202020204" pitchFamily="34" charset="0"/>
                <a:cs typeface="Microsoft Sans Serif"/>
              </a:rPr>
              <a:t>Site</a:t>
            </a:r>
            <a:r>
              <a:rPr sz="2200" spc="-65" dirty="0">
                <a:solidFill>
                  <a:srgbClr val="292929"/>
                </a:solidFill>
                <a:latin typeface="Aptos" panose="020B0004020202020204" pitchFamily="34" charset="0"/>
                <a:cs typeface="Microsoft Sans Serif"/>
              </a:rPr>
              <a:t> </a:t>
            </a:r>
            <a:r>
              <a:rPr sz="2200" spc="-195" dirty="0">
                <a:solidFill>
                  <a:srgbClr val="292929"/>
                </a:solidFill>
                <a:latin typeface="Aptos" panose="020B0004020202020204" pitchFamily="34" charset="0"/>
                <a:cs typeface="Microsoft Sans Serif"/>
              </a:rPr>
              <a:t>‘CCAFS</a:t>
            </a:r>
            <a:r>
              <a:rPr sz="2200" spc="50" dirty="0">
                <a:solidFill>
                  <a:srgbClr val="292929"/>
                </a:solidFill>
                <a:latin typeface="Aptos" panose="020B0004020202020204" pitchFamily="34" charset="0"/>
                <a:cs typeface="Microsoft Sans Serif"/>
              </a:rPr>
              <a:t> </a:t>
            </a:r>
            <a:r>
              <a:rPr sz="2200" spc="-20" dirty="0">
                <a:solidFill>
                  <a:srgbClr val="292929"/>
                </a:solidFill>
                <a:latin typeface="Aptos" panose="020B0004020202020204" pitchFamily="34" charset="0"/>
                <a:cs typeface="Microsoft Sans Serif"/>
              </a:rPr>
              <a:t>SLC- </a:t>
            </a:r>
            <a:r>
              <a:rPr sz="2200" spc="70" dirty="0">
                <a:solidFill>
                  <a:srgbClr val="292929"/>
                </a:solidFill>
                <a:latin typeface="Aptos" panose="020B0004020202020204" pitchFamily="34" charset="0"/>
                <a:cs typeface="Microsoft Sans Serif"/>
              </a:rPr>
              <a:t>40’</a:t>
            </a:r>
            <a:r>
              <a:rPr sz="2200" spc="-30" dirty="0">
                <a:solidFill>
                  <a:srgbClr val="292929"/>
                </a:solidFill>
                <a:latin typeface="Aptos" panose="020B0004020202020204" pitchFamily="34" charset="0"/>
                <a:cs typeface="Microsoft Sans Serif"/>
              </a:rPr>
              <a:t> </a:t>
            </a:r>
            <a:r>
              <a:rPr sz="2200" spc="-75" dirty="0">
                <a:solidFill>
                  <a:srgbClr val="292929"/>
                </a:solidFill>
                <a:latin typeface="Aptos" panose="020B0004020202020204" pitchFamily="34" charset="0"/>
                <a:cs typeface="Microsoft Sans Serif"/>
              </a:rPr>
              <a:t>has</a:t>
            </a:r>
            <a:r>
              <a:rPr sz="2200" spc="-15"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the</a:t>
            </a:r>
            <a:r>
              <a:rPr sz="2200" spc="-20" dirty="0">
                <a:solidFill>
                  <a:srgbClr val="292929"/>
                </a:solidFill>
                <a:latin typeface="Aptos" panose="020B0004020202020204" pitchFamily="34" charset="0"/>
                <a:cs typeface="Microsoft Sans Serif"/>
              </a:rPr>
              <a:t> lowest </a:t>
            </a:r>
            <a:r>
              <a:rPr sz="2200" spc="-70" dirty="0">
                <a:solidFill>
                  <a:srgbClr val="292929"/>
                </a:solidFill>
                <a:latin typeface="Aptos" panose="020B0004020202020204" pitchFamily="34" charset="0"/>
                <a:cs typeface="Microsoft Sans Serif"/>
              </a:rPr>
              <a:t>launch </a:t>
            </a:r>
            <a:r>
              <a:rPr sz="2200" spc="-114" dirty="0">
                <a:solidFill>
                  <a:srgbClr val="292929"/>
                </a:solidFill>
                <a:latin typeface="Aptos" panose="020B0004020202020204" pitchFamily="34" charset="0"/>
                <a:cs typeface="Microsoft Sans Serif"/>
              </a:rPr>
              <a:t>success</a:t>
            </a:r>
            <a:r>
              <a:rPr sz="2200" spc="-20" dirty="0">
                <a:solidFill>
                  <a:srgbClr val="292929"/>
                </a:solidFill>
                <a:latin typeface="Aptos" panose="020B0004020202020204" pitchFamily="34" charset="0"/>
                <a:cs typeface="Microsoft Sans Serif"/>
              </a:rPr>
              <a:t> rate</a:t>
            </a:r>
            <a:endParaRPr sz="2200" dirty="0">
              <a:latin typeface="Aptos" panose="020B0004020202020204" pitchFamily="34" charset="0"/>
              <a:cs typeface="Microsoft Sans Serif"/>
            </a:endParaRPr>
          </a:p>
        </p:txBody>
      </p:sp>
      <p:sp>
        <p:nvSpPr>
          <p:cNvPr id="3" name="object 3"/>
          <p:cNvSpPr txBox="1">
            <a:spLocks noGrp="1"/>
          </p:cNvSpPr>
          <p:nvPr>
            <p:ph type="title"/>
          </p:nvPr>
        </p:nvSpPr>
        <p:spPr>
          <a:xfrm>
            <a:off x="848969" y="417398"/>
            <a:ext cx="7247255" cy="589280"/>
          </a:xfrm>
          <a:prstGeom prst="rect">
            <a:avLst/>
          </a:prstGeom>
        </p:spPr>
        <p:txBody>
          <a:bodyPr vert="horz" wrap="square" lIns="0" tIns="12065" rIns="0" bIns="0" rtlCol="0">
            <a:spAutoFit/>
          </a:bodyPr>
          <a:lstStyle/>
          <a:p>
            <a:pPr marL="12700">
              <a:lnSpc>
                <a:spcPct val="100000"/>
              </a:lnSpc>
              <a:spcBef>
                <a:spcPts val="95"/>
              </a:spcBef>
            </a:pPr>
            <a:r>
              <a:rPr spc="-130" dirty="0"/>
              <a:t>Launch</a:t>
            </a:r>
            <a:r>
              <a:rPr spc="-90" dirty="0"/>
              <a:t> </a:t>
            </a:r>
            <a:r>
              <a:rPr spc="-254" dirty="0"/>
              <a:t>Success</a:t>
            </a:r>
            <a:r>
              <a:rPr spc="5" dirty="0"/>
              <a:t> </a:t>
            </a:r>
            <a:r>
              <a:rPr spc="-105" dirty="0"/>
              <a:t>Counts</a:t>
            </a:r>
            <a:r>
              <a:rPr spc="-45" dirty="0"/>
              <a:t> </a:t>
            </a:r>
            <a:r>
              <a:rPr dirty="0"/>
              <a:t>For</a:t>
            </a:r>
            <a:r>
              <a:rPr spc="-60" dirty="0"/>
              <a:t> </a:t>
            </a:r>
            <a:r>
              <a:rPr dirty="0"/>
              <a:t>All</a:t>
            </a:r>
            <a:r>
              <a:rPr spc="-60" dirty="0"/>
              <a:t> </a:t>
            </a:r>
            <a:r>
              <a:rPr spc="-90" dirty="0"/>
              <a:t>Sites</a:t>
            </a:r>
          </a:p>
        </p:txBody>
      </p:sp>
      <p:pic>
        <p:nvPicPr>
          <p:cNvPr id="4" name="object 4"/>
          <p:cNvPicPr/>
          <p:nvPr/>
        </p:nvPicPr>
        <p:blipFill>
          <a:blip r:embed="rId2" cstate="print"/>
          <a:stretch>
            <a:fillRect/>
          </a:stretch>
        </p:blipFill>
        <p:spPr>
          <a:xfrm>
            <a:off x="646686" y="1593342"/>
            <a:ext cx="6845808" cy="367131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40</a:t>
            </a:fld>
            <a:endParaRPr spc="4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47380" y="2234006"/>
            <a:ext cx="4030219" cy="2729865"/>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sz="2200" spc="-275" dirty="0">
                <a:solidFill>
                  <a:srgbClr val="292929"/>
                </a:solidFill>
                <a:latin typeface="Aptos" panose="020B0004020202020204" pitchFamily="34" charset="0"/>
                <a:cs typeface="Microsoft Sans Serif"/>
              </a:rPr>
              <a:t>KSC</a:t>
            </a:r>
            <a:r>
              <a:rPr sz="2200" spc="85" dirty="0">
                <a:solidFill>
                  <a:srgbClr val="292929"/>
                </a:solidFill>
                <a:latin typeface="Aptos" panose="020B0004020202020204" pitchFamily="34" charset="0"/>
                <a:cs typeface="Microsoft Sans Serif"/>
              </a:rPr>
              <a:t> </a:t>
            </a:r>
            <a:r>
              <a:rPr sz="2200" spc="-150" dirty="0">
                <a:solidFill>
                  <a:srgbClr val="292929"/>
                </a:solidFill>
                <a:latin typeface="Aptos" panose="020B0004020202020204" pitchFamily="34" charset="0"/>
                <a:cs typeface="Microsoft Sans Serif"/>
              </a:rPr>
              <a:t>LC-</a:t>
            </a:r>
            <a:r>
              <a:rPr sz="2200" dirty="0">
                <a:solidFill>
                  <a:srgbClr val="292929"/>
                </a:solidFill>
                <a:latin typeface="Aptos" panose="020B0004020202020204" pitchFamily="34" charset="0"/>
                <a:cs typeface="Microsoft Sans Serif"/>
              </a:rPr>
              <a:t>39A</a:t>
            </a:r>
            <a:r>
              <a:rPr sz="2200" spc="85" dirty="0">
                <a:solidFill>
                  <a:srgbClr val="292929"/>
                </a:solidFill>
                <a:latin typeface="Aptos" panose="020B0004020202020204" pitchFamily="34" charset="0"/>
                <a:cs typeface="Microsoft Sans Serif"/>
              </a:rPr>
              <a:t> </a:t>
            </a:r>
            <a:r>
              <a:rPr sz="2200" spc="-85" dirty="0">
                <a:solidFill>
                  <a:srgbClr val="292929"/>
                </a:solidFill>
                <a:latin typeface="Aptos" panose="020B0004020202020204" pitchFamily="34" charset="0"/>
                <a:cs typeface="Microsoft Sans Serif"/>
              </a:rPr>
              <a:t>Launch</a:t>
            </a:r>
            <a:r>
              <a:rPr sz="2200" spc="75" dirty="0">
                <a:solidFill>
                  <a:srgbClr val="292929"/>
                </a:solidFill>
                <a:latin typeface="Aptos" panose="020B0004020202020204" pitchFamily="34" charset="0"/>
                <a:cs typeface="Microsoft Sans Serif"/>
              </a:rPr>
              <a:t> </a:t>
            </a:r>
            <a:r>
              <a:rPr sz="2200" spc="-65" dirty="0">
                <a:solidFill>
                  <a:srgbClr val="292929"/>
                </a:solidFill>
                <a:latin typeface="Aptos" panose="020B0004020202020204" pitchFamily="34" charset="0"/>
                <a:cs typeface="Microsoft Sans Serif"/>
              </a:rPr>
              <a:t>Site </a:t>
            </a:r>
            <a:r>
              <a:rPr sz="2200" spc="-75" dirty="0">
                <a:solidFill>
                  <a:srgbClr val="292929"/>
                </a:solidFill>
                <a:latin typeface="Aptos" panose="020B0004020202020204" pitchFamily="34" charset="0"/>
                <a:cs typeface="Microsoft Sans Serif"/>
              </a:rPr>
              <a:t>has</a:t>
            </a:r>
            <a:r>
              <a:rPr sz="2200" spc="-7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the</a:t>
            </a:r>
            <a:r>
              <a:rPr sz="2200" spc="-70"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highest</a:t>
            </a:r>
            <a:r>
              <a:rPr sz="2200" spc="-70"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launch </a:t>
            </a:r>
            <a:r>
              <a:rPr sz="2200" spc="-120" dirty="0">
                <a:solidFill>
                  <a:srgbClr val="292929"/>
                </a:solidFill>
                <a:latin typeface="Aptos" panose="020B0004020202020204" pitchFamily="34" charset="0"/>
                <a:cs typeface="Microsoft Sans Serif"/>
              </a:rPr>
              <a:t>success</a:t>
            </a:r>
            <a:r>
              <a:rPr sz="2200" spc="-3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rate</a:t>
            </a:r>
            <a:r>
              <a:rPr sz="2200" spc="-13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and</a:t>
            </a:r>
            <a:r>
              <a:rPr sz="2200" spc="-85"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count</a:t>
            </a:r>
            <a:endParaRPr sz="2200" dirty="0">
              <a:latin typeface="Aptos" panose="020B0004020202020204" pitchFamily="34" charset="0"/>
              <a:cs typeface="Microsoft Sans Serif"/>
            </a:endParaRPr>
          </a:p>
          <a:p>
            <a:pPr marL="240665" indent="-227965">
              <a:lnSpc>
                <a:spcPct val="100000"/>
              </a:lnSpc>
              <a:spcBef>
                <a:spcPts val="1410"/>
              </a:spcBef>
              <a:buFont typeface="Arial"/>
              <a:buChar char="•"/>
              <a:tabLst>
                <a:tab pos="240665" algn="l"/>
              </a:tabLst>
            </a:pPr>
            <a:r>
              <a:rPr sz="2200" spc="-85" dirty="0">
                <a:solidFill>
                  <a:srgbClr val="292929"/>
                </a:solidFill>
                <a:latin typeface="Aptos" panose="020B0004020202020204" pitchFamily="34" charset="0"/>
                <a:cs typeface="Microsoft Sans Serif"/>
              </a:rPr>
              <a:t>Launch</a:t>
            </a:r>
            <a:r>
              <a:rPr sz="2200" spc="-65" dirty="0">
                <a:solidFill>
                  <a:srgbClr val="292929"/>
                </a:solidFill>
                <a:latin typeface="Aptos" panose="020B0004020202020204" pitchFamily="34" charset="0"/>
                <a:cs typeface="Microsoft Sans Serif"/>
              </a:rPr>
              <a:t> </a:t>
            </a:r>
            <a:r>
              <a:rPr sz="2200" spc="-114" dirty="0">
                <a:solidFill>
                  <a:srgbClr val="292929"/>
                </a:solidFill>
                <a:latin typeface="Aptos" panose="020B0004020202020204" pitchFamily="34" charset="0"/>
                <a:cs typeface="Microsoft Sans Serif"/>
              </a:rPr>
              <a:t>success</a:t>
            </a:r>
            <a:r>
              <a:rPr sz="2200" spc="-3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rate</a:t>
            </a:r>
            <a:r>
              <a:rPr sz="2200" spc="-55" dirty="0">
                <a:solidFill>
                  <a:srgbClr val="292929"/>
                </a:solidFill>
                <a:latin typeface="Aptos" panose="020B0004020202020204" pitchFamily="34" charset="0"/>
                <a:cs typeface="Microsoft Sans Serif"/>
              </a:rPr>
              <a:t> </a:t>
            </a:r>
            <a:r>
              <a:rPr sz="2200" spc="-25" dirty="0">
                <a:solidFill>
                  <a:srgbClr val="292929"/>
                </a:solidFill>
                <a:latin typeface="Aptos" panose="020B0004020202020204" pitchFamily="34" charset="0"/>
                <a:cs typeface="Microsoft Sans Serif"/>
              </a:rPr>
              <a:t>is</a:t>
            </a:r>
            <a:endParaRPr sz="2200" dirty="0">
              <a:latin typeface="Aptos" panose="020B0004020202020204" pitchFamily="34" charset="0"/>
              <a:cs typeface="Microsoft Sans Serif"/>
            </a:endParaRPr>
          </a:p>
          <a:p>
            <a:pPr marL="241300">
              <a:lnSpc>
                <a:spcPct val="100000"/>
              </a:lnSpc>
            </a:pPr>
            <a:r>
              <a:rPr sz="2200" spc="-10" dirty="0">
                <a:solidFill>
                  <a:srgbClr val="292929"/>
                </a:solidFill>
                <a:latin typeface="Aptos" panose="020B0004020202020204" pitchFamily="34" charset="0"/>
                <a:cs typeface="Microsoft Sans Serif"/>
              </a:rPr>
              <a:t>76.9%</a:t>
            </a:r>
            <a:endParaRPr sz="2200" dirty="0">
              <a:latin typeface="Aptos" panose="020B0004020202020204" pitchFamily="34" charset="0"/>
              <a:cs typeface="Microsoft Sans Serif"/>
            </a:endParaRPr>
          </a:p>
          <a:p>
            <a:pPr marL="240665" indent="-227965">
              <a:lnSpc>
                <a:spcPct val="100000"/>
              </a:lnSpc>
              <a:spcBef>
                <a:spcPts val="1405"/>
              </a:spcBef>
              <a:buFont typeface="Arial"/>
              <a:buChar char="•"/>
              <a:tabLst>
                <a:tab pos="240665" algn="l"/>
              </a:tabLst>
            </a:pPr>
            <a:r>
              <a:rPr sz="2200" spc="-80" dirty="0">
                <a:solidFill>
                  <a:srgbClr val="292929"/>
                </a:solidFill>
                <a:latin typeface="Aptos" panose="020B0004020202020204" pitchFamily="34" charset="0"/>
                <a:cs typeface="Microsoft Sans Serif"/>
              </a:rPr>
              <a:t>Launch</a:t>
            </a:r>
            <a:r>
              <a:rPr sz="2200" spc="-20" dirty="0">
                <a:solidFill>
                  <a:srgbClr val="292929"/>
                </a:solidFill>
                <a:latin typeface="Aptos" panose="020B0004020202020204" pitchFamily="34" charset="0"/>
                <a:cs typeface="Microsoft Sans Serif"/>
              </a:rPr>
              <a:t> </a:t>
            </a:r>
            <a:r>
              <a:rPr sz="2200" spc="-125" dirty="0">
                <a:solidFill>
                  <a:srgbClr val="292929"/>
                </a:solidFill>
                <a:latin typeface="Aptos" panose="020B0004020202020204" pitchFamily="34" charset="0"/>
                <a:cs typeface="Microsoft Sans Serif"/>
              </a:rPr>
              <a:t>success</a:t>
            </a:r>
            <a:r>
              <a:rPr sz="2200" dirty="0">
                <a:solidFill>
                  <a:srgbClr val="292929"/>
                </a:solidFill>
                <a:latin typeface="Aptos" panose="020B0004020202020204" pitchFamily="34" charset="0"/>
                <a:cs typeface="Microsoft Sans Serif"/>
              </a:rPr>
              <a:t> </a:t>
            </a:r>
            <a:r>
              <a:rPr sz="2200" spc="-10" dirty="0">
                <a:solidFill>
                  <a:srgbClr val="292929"/>
                </a:solidFill>
                <a:latin typeface="Aptos" panose="020B0004020202020204" pitchFamily="34" charset="0"/>
                <a:cs typeface="Microsoft Sans Serif"/>
              </a:rPr>
              <a:t>failure</a:t>
            </a:r>
            <a:endParaRPr sz="2200" dirty="0">
              <a:latin typeface="Aptos" panose="020B0004020202020204" pitchFamily="34" charset="0"/>
              <a:cs typeface="Microsoft Sans Serif"/>
            </a:endParaRPr>
          </a:p>
          <a:p>
            <a:pPr marL="241300">
              <a:lnSpc>
                <a:spcPct val="100000"/>
              </a:lnSpc>
            </a:pPr>
            <a:r>
              <a:rPr sz="2200" dirty="0">
                <a:solidFill>
                  <a:srgbClr val="292929"/>
                </a:solidFill>
                <a:latin typeface="Aptos" panose="020B0004020202020204" pitchFamily="34" charset="0"/>
                <a:cs typeface="Microsoft Sans Serif"/>
              </a:rPr>
              <a:t>rate</a:t>
            </a:r>
            <a:r>
              <a:rPr sz="2200" spc="-80" dirty="0">
                <a:solidFill>
                  <a:srgbClr val="292929"/>
                </a:solidFill>
                <a:latin typeface="Aptos" panose="020B0004020202020204" pitchFamily="34" charset="0"/>
                <a:cs typeface="Microsoft Sans Serif"/>
              </a:rPr>
              <a:t> </a:t>
            </a:r>
            <a:r>
              <a:rPr sz="2200" dirty="0">
                <a:solidFill>
                  <a:srgbClr val="292929"/>
                </a:solidFill>
                <a:latin typeface="Aptos" panose="020B0004020202020204" pitchFamily="34" charset="0"/>
                <a:cs typeface="Microsoft Sans Serif"/>
              </a:rPr>
              <a:t>is</a:t>
            </a:r>
            <a:r>
              <a:rPr sz="2200" spc="-70" dirty="0">
                <a:solidFill>
                  <a:srgbClr val="292929"/>
                </a:solidFill>
                <a:latin typeface="Aptos" panose="020B0004020202020204" pitchFamily="34" charset="0"/>
                <a:cs typeface="Microsoft Sans Serif"/>
              </a:rPr>
              <a:t> </a:t>
            </a:r>
            <a:r>
              <a:rPr sz="2200" spc="-20" dirty="0">
                <a:solidFill>
                  <a:srgbClr val="292929"/>
                </a:solidFill>
                <a:latin typeface="Aptos" panose="020B0004020202020204" pitchFamily="34" charset="0"/>
                <a:cs typeface="Microsoft Sans Serif"/>
              </a:rPr>
              <a:t>23.1%</a:t>
            </a:r>
            <a:endParaRPr sz="2200" dirty="0">
              <a:latin typeface="Aptos" panose="020B0004020202020204" pitchFamily="34" charset="0"/>
              <a:cs typeface="Microsoft Sans Serif"/>
            </a:endParaRPr>
          </a:p>
        </p:txBody>
      </p:sp>
      <p:sp>
        <p:nvSpPr>
          <p:cNvPr id="3" name="object 3"/>
          <p:cNvSpPr txBox="1">
            <a:spLocks noGrp="1"/>
          </p:cNvSpPr>
          <p:nvPr>
            <p:ph type="title"/>
          </p:nvPr>
        </p:nvSpPr>
        <p:spPr>
          <a:xfrm>
            <a:off x="848969" y="417398"/>
            <a:ext cx="9425305" cy="589280"/>
          </a:xfrm>
          <a:prstGeom prst="rect">
            <a:avLst/>
          </a:prstGeom>
        </p:spPr>
        <p:txBody>
          <a:bodyPr vert="horz" wrap="square" lIns="0" tIns="12065" rIns="0" bIns="0" rtlCol="0">
            <a:spAutoFit/>
          </a:bodyPr>
          <a:lstStyle/>
          <a:p>
            <a:pPr marL="12700">
              <a:lnSpc>
                <a:spcPct val="100000"/>
              </a:lnSpc>
              <a:spcBef>
                <a:spcPts val="95"/>
              </a:spcBef>
            </a:pPr>
            <a:r>
              <a:rPr spc="-130" dirty="0"/>
              <a:t>Launch</a:t>
            </a:r>
            <a:r>
              <a:rPr spc="-95" dirty="0"/>
              <a:t> </a:t>
            </a:r>
            <a:r>
              <a:rPr spc="-50" dirty="0"/>
              <a:t>Site</a:t>
            </a:r>
            <a:r>
              <a:rPr spc="-60" dirty="0"/>
              <a:t> </a:t>
            </a:r>
            <a:r>
              <a:rPr dirty="0"/>
              <a:t>with</a:t>
            </a:r>
            <a:r>
              <a:rPr spc="-55" dirty="0"/>
              <a:t> </a:t>
            </a:r>
            <a:r>
              <a:rPr spc="-40" dirty="0"/>
              <a:t>Highest </a:t>
            </a:r>
            <a:r>
              <a:rPr spc="-130" dirty="0"/>
              <a:t>Launch</a:t>
            </a:r>
            <a:r>
              <a:rPr spc="-45" dirty="0"/>
              <a:t> </a:t>
            </a:r>
            <a:r>
              <a:rPr spc="-254" dirty="0"/>
              <a:t>Success</a:t>
            </a:r>
            <a:r>
              <a:rPr spc="5" dirty="0"/>
              <a:t> </a:t>
            </a:r>
            <a:r>
              <a:rPr spc="-65" dirty="0"/>
              <a:t>Ratio</a:t>
            </a:r>
          </a:p>
        </p:txBody>
      </p:sp>
      <p:pic>
        <p:nvPicPr>
          <p:cNvPr id="4" name="object 4"/>
          <p:cNvPicPr/>
          <p:nvPr/>
        </p:nvPicPr>
        <p:blipFill>
          <a:blip r:embed="rId2" cstate="print"/>
          <a:stretch>
            <a:fillRect/>
          </a:stretch>
        </p:blipFill>
        <p:spPr>
          <a:xfrm>
            <a:off x="807719" y="1659635"/>
            <a:ext cx="6067044" cy="3982212"/>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41</a:t>
            </a:fld>
            <a:endParaRPr spc="4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42</a:t>
            </a:r>
            <a:endParaRPr sz="1600">
              <a:latin typeface="Microsoft Sans Serif"/>
              <a:cs typeface="Microsoft Sans Serif"/>
            </a:endParaRPr>
          </a:p>
        </p:txBody>
      </p:sp>
      <p:sp>
        <p:nvSpPr>
          <p:cNvPr id="3" name="object 3"/>
          <p:cNvSpPr txBox="1"/>
          <p:nvPr/>
        </p:nvSpPr>
        <p:spPr>
          <a:xfrm>
            <a:off x="631951" y="4866088"/>
            <a:ext cx="8638540" cy="988694"/>
          </a:xfrm>
          <a:prstGeom prst="rect">
            <a:avLst/>
          </a:prstGeom>
        </p:spPr>
        <p:txBody>
          <a:bodyPr vert="horz" wrap="square" lIns="0" tIns="188595" rIns="0" bIns="0" rtlCol="0">
            <a:spAutoFit/>
          </a:bodyPr>
          <a:lstStyle/>
          <a:p>
            <a:pPr marL="240665" indent="-227965">
              <a:lnSpc>
                <a:spcPct val="100000"/>
              </a:lnSpc>
              <a:spcBef>
                <a:spcPts val="1485"/>
              </a:spcBef>
              <a:buFont typeface="Arial"/>
              <a:buChar char="•"/>
              <a:tabLst>
                <a:tab pos="240665" algn="l"/>
              </a:tabLst>
            </a:pPr>
            <a:r>
              <a:rPr sz="2000" dirty="0">
                <a:solidFill>
                  <a:srgbClr val="292929"/>
                </a:solidFill>
                <a:latin typeface="Microsoft Sans Serif"/>
                <a:cs typeface="Microsoft Sans Serif"/>
              </a:rPr>
              <a:t>Most</a:t>
            </a:r>
            <a:r>
              <a:rPr sz="2000" spc="-15"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40" dirty="0">
                <a:solidFill>
                  <a:srgbClr val="292929"/>
                </a:solidFill>
                <a:latin typeface="Microsoft Sans Serif"/>
                <a:cs typeface="Microsoft Sans Serif"/>
              </a:rPr>
              <a:t> </a:t>
            </a:r>
            <a:r>
              <a:rPr sz="2000" spc="-75" dirty="0">
                <a:solidFill>
                  <a:srgbClr val="292929"/>
                </a:solidFill>
                <a:latin typeface="Microsoft Sans Serif"/>
                <a:cs typeface="Microsoft Sans Serif"/>
              </a:rPr>
              <a:t>launches</a:t>
            </a:r>
            <a:r>
              <a:rPr sz="2000" spc="-45" dirty="0">
                <a:solidFill>
                  <a:srgbClr val="292929"/>
                </a:solidFill>
                <a:latin typeface="Microsoft Sans Serif"/>
                <a:cs typeface="Microsoft Sans Serif"/>
              </a:rPr>
              <a:t> </a:t>
            </a:r>
            <a:r>
              <a:rPr sz="2000" spc="-30" dirty="0">
                <a:solidFill>
                  <a:srgbClr val="292929"/>
                </a:solidFill>
                <a:latin typeface="Microsoft Sans Serif"/>
                <a:cs typeface="Microsoft Sans Serif"/>
              </a:rPr>
              <a:t>are</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in</a:t>
            </a:r>
            <a:r>
              <a:rPr sz="2000" spc="-2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20"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a:t>
            </a:r>
            <a:r>
              <a:rPr sz="2000" spc="-40" dirty="0">
                <a:solidFill>
                  <a:srgbClr val="292929"/>
                </a:solidFill>
                <a:latin typeface="Microsoft Sans Serif"/>
                <a:cs typeface="Microsoft Sans Serif"/>
              </a:rPr>
              <a:t> </a:t>
            </a:r>
            <a:r>
              <a:rPr sz="2000" spc="-20" dirty="0">
                <a:solidFill>
                  <a:srgbClr val="292929"/>
                </a:solidFill>
                <a:latin typeface="Microsoft Sans Serif"/>
                <a:cs typeface="Microsoft Sans Serif"/>
              </a:rPr>
              <a:t>range</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from</a:t>
            </a:r>
            <a:r>
              <a:rPr sz="2000" spc="-15" dirty="0">
                <a:solidFill>
                  <a:srgbClr val="292929"/>
                </a:solidFill>
                <a:latin typeface="Microsoft Sans Serif"/>
                <a:cs typeface="Microsoft Sans Serif"/>
              </a:rPr>
              <a:t> </a:t>
            </a:r>
            <a:r>
              <a:rPr sz="2000" spc="85" dirty="0">
                <a:solidFill>
                  <a:srgbClr val="292929"/>
                </a:solidFill>
                <a:latin typeface="Microsoft Sans Serif"/>
                <a:cs typeface="Microsoft Sans Serif"/>
              </a:rPr>
              <a:t>2000</a:t>
            </a:r>
            <a:r>
              <a:rPr sz="2000" spc="-5" dirty="0">
                <a:solidFill>
                  <a:srgbClr val="292929"/>
                </a:solidFill>
                <a:latin typeface="Microsoft Sans Serif"/>
                <a:cs typeface="Microsoft Sans Serif"/>
              </a:rPr>
              <a:t> </a:t>
            </a:r>
            <a:r>
              <a:rPr sz="2000" dirty="0">
                <a:solidFill>
                  <a:srgbClr val="292929"/>
                </a:solidFill>
                <a:latin typeface="Microsoft Sans Serif"/>
                <a:cs typeface="Microsoft Sans Serif"/>
              </a:rPr>
              <a:t>to</a:t>
            </a:r>
            <a:r>
              <a:rPr sz="2000" spc="-15" dirty="0">
                <a:solidFill>
                  <a:srgbClr val="292929"/>
                </a:solidFill>
                <a:latin typeface="Microsoft Sans Serif"/>
                <a:cs typeface="Microsoft Sans Serif"/>
              </a:rPr>
              <a:t> </a:t>
            </a:r>
            <a:r>
              <a:rPr sz="2000" dirty="0">
                <a:solidFill>
                  <a:srgbClr val="292929"/>
                </a:solidFill>
                <a:latin typeface="Microsoft Sans Serif"/>
                <a:cs typeface="Microsoft Sans Serif"/>
              </a:rPr>
              <a:t>about</a:t>
            </a:r>
            <a:r>
              <a:rPr sz="2000" spc="-35" dirty="0">
                <a:solidFill>
                  <a:srgbClr val="292929"/>
                </a:solidFill>
                <a:latin typeface="Microsoft Sans Serif"/>
                <a:cs typeface="Microsoft Sans Serif"/>
              </a:rPr>
              <a:t> </a:t>
            </a:r>
            <a:r>
              <a:rPr sz="2000" spc="65" dirty="0">
                <a:solidFill>
                  <a:srgbClr val="292929"/>
                </a:solidFill>
                <a:latin typeface="Microsoft Sans Serif"/>
                <a:cs typeface="Microsoft Sans Serif"/>
              </a:rPr>
              <a:t>5500</a:t>
            </a:r>
            <a:endParaRPr sz="2000" dirty="0">
              <a:latin typeface="Microsoft Sans Serif"/>
              <a:cs typeface="Microsoft Sans Serif"/>
            </a:endParaRPr>
          </a:p>
          <a:p>
            <a:pPr marL="240665" indent="-227965">
              <a:lnSpc>
                <a:spcPct val="100000"/>
              </a:lnSpc>
              <a:spcBef>
                <a:spcPts val="1395"/>
              </a:spcBef>
              <a:buFont typeface="Arial"/>
              <a:buChar char="•"/>
              <a:tabLst>
                <a:tab pos="240665" algn="l"/>
              </a:tabLst>
            </a:pPr>
            <a:r>
              <a:rPr sz="2000" spc="-25" dirty="0">
                <a:solidFill>
                  <a:srgbClr val="292929"/>
                </a:solidFill>
                <a:latin typeface="Microsoft Sans Serif"/>
                <a:cs typeface="Microsoft Sans Serif"/>
              </a:rPr>
              <a:t>Booster</a:t>
            </a:r>
            <a:r>
              <a:rPr sz="2000" spc="-85" dirty="0">
                <a:solidFill>
                  <a:srgbClr val="292929"/>
                </a:solidFill>
                <a:latin typeface="Microsoft Sans Serif"/>
                <a:cs typeface="Microsoft Sans Serif"/>
              </a:rPr>
              <a:t> </a:t>
            </a:r>
            <a:r>
              <a:rPr sz="2000" spc="-30" dirty="0">
                <a:solidFill>
                  <a:srgbClr val="292929"/>
                </a:solidFill>
                <a:latin typeface="Microsoft Sans Serif"/>
                <a:cs typeface="Microsoft Sans Serif"/>
              </a:rPr>
              <a:t>version</a:t>
            </a:r>
            <a:r>
              <a:rPr sz="2000" spc="-50" dirty="0">
                <a:solidFill>
                  <a:srgbClr val="292929"/>
                </a:solidFill>
                <a:latin typeface="Microsoft Sans Serif"/>
                <a:cs typeface="Microsoft Sans Serif"/>
              </a:rPr>
              <a:t> </a:t>
            </a:r>
            <a:r>
              <a:rPr sz="2000" spc="-35" dirty="0">
                <a:solidFill>
                  <a:srgbClr val="292929"/>
                </a:solidFill>
                <a:latin typeface="Microsoft Sans Serif"/>
                <a:cs typeface="Microsoft Sans Serif"/>
              </a:rPr>
              <a:t>category</a:t>
            </a:r>
            <a:r>
              <a:rPr sz="2000" spc="-70" dirty="0">
                <a:solidFill>
                  <a:srgbClr val="292929"/>
                </a:solidFill>
                <a:latin typeface="Microsoft Sans Serif"/>
                <a:cs typeface="Microsoft Sans Serif"/>
              </a:rPr>
              <a:t> </a:t>
            </a:r>
            <a:r>
              <a:rPr sz="2000" spc="-60" dirty="0">
                <a:solidFill>
                  <a:srgbClr val="292929"/>
                </a:solidFill>
                <a:latin typeface="Microsoft Sans Serif"/>
                <a:cs typeface="Microsoft Sans Serif"/>
              </a:rPr>
              <a:t>‘FT’</a:t>
            </a:r>
            <a:r>
              <a:rPr sz="2000" spc="-40" dirty="0">
                <a:solidFill>
                  <a:srgbClr val="292929"/>
                </a:solidFill>
                <a:latin typeface="Microsoft Sans Serif"/>
                <a:cs typeface="Microsoft Sans Serif"/>
              </a:rPr>
              <a:t> </a:t>
            </a:r>
            <a:r>
              <a:rPr sz="2000" spc="-70" dirty="0">
                <a:solidFill>
                  <a:srgbClr val="292929"/>
                </a:solidFill>
                <a:latin typeface="Microsoft Sans Serif"/>
                <a:cs typeface="Microsoft Sans Serif"/>
              </a:rPr>
              <a:t>has</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the</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most</a:t>
            </a:r>
            <a:r>
              <a:rPr sz="2000" spc="-40" dirty="0">
                <a:solidFill>
                  <a:srgbClr val="292929"/>
                </a:solidFill>
                <a:latin typeface="Microsoft Sans Serif"/>
                <a:cs typeface="Microsoft Sans Serif"/>
              </a:rPr>
              <a:t> </a:t>
            </a:r>
            <a:r>
              <a:rPr sz="2000" spc="-85" dirty="0">
                <a:solidFill>
                  <a:srgbClr val="292929"/>
                </a:solidFill>
                <a:latin typeface="Microsoft Sans Serif"/>
                <a:cs typeface="Microsoft Sans Serif"/>
              </a:rPr>
              <a:t>successful</a:t>
            </a:r>
            <a:r>
              <a:rPr sz="2000" spc="-50" dirty="0">
                <a:solidFill>
                  <a:srgbClr val="292929"/>
                </a:solidFill>
                <a:latin typeface="Microsoft Sans Serif"/>
                <a:cs typeface="Microsoft Sans Serif"/>
              </a:rPr>
              <a:t> </a:t>
            </a:r>
            <a:r>
              <a:rPr sz="2000" spc="-10" dirty="0">
                <a:solidFill>
                  <a:srgbClr val="292929"/>
                </a:solidFill>
                <a:latin typeface="Microsoft Sans Serif"/>
                <a:cs typeface="Microsoft Sans Serif"/>
              </a:rPr>
              <a:t>launches</a:t>
            </a:r>
            <a:endParaRPr sz="2000" dirty="0">
              <a:latin typeface="Microsoft Sans Serif"/>
              <a:cs typeface="Microsoft Sans Serif"/>
            </a:endParaRPr>
          </a:p>
        </p:txBody>
      </p:sp>
      <p:sp>
        <p:nvSpPr>
          <p:cNvPr id="4" name="object 4"/>
          <p:cNvSpPr txBox="1"/>
          <p:nvPr/>
        </p:nvSpPr>
        <p:spPr>
          <a:xfrm>
            <a:off x="631951" y="6006795"/>
            <a:ext cx="8383905" cy="330835"/>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Lst>
            </a:pPr>
            <a:r>
              <a:rPr sz="2000" spc="-30" dirty="0">
                <a:solidFill>
                  <a:srgbClr val="292929"/>
                </a:solidFill>
                <a:latin typeface="Microsoft Sans Serif"/>
                <a:cs typeface="Microsoft Sans Serif"/>
              </a:rPr>
              <a:t>Only</a:t>
            </a:r>
            <a:r>
              <a:rPr sz="2000" spc="-75" dirty="0">
                <a:solidFill>
                  <a:srgbClr val="292929"/>
                </a:solidFill>
                <a:latin typeface="Microsoft Sans Serif"/>
                <a:cs typeface="Microsoft Sans Serif"/>
              </a:rPr>
              <a:t> </a:t>
            </a:r>
            <a:r>
              <a:rPr sz="2000" dirty="0">
                <a:solidFill>
                  <a:srgbClr val="292929"/>
                </a:solidFill>
                <a:latin typeface="Microsoft Sans Serif"/>
                <a:cs typeface="Microsoft Sans Serif"/>
              </a:rPr>
              <a:t>booster</a:t>
            </a:r>
            <a:r>
              <a:rPr sz="2000" spc="-40" dirty="0">
                <a:solidFill>
                  <a:srgbClr val="292929"/>
                </a:solidFill>
                <a:latin typeface="Microsoft Sans Serif"/>
                <a:cs typeface="Microsoft Sans Serif"/>
              </a:rPr>
              <a:t> </a:t>
            </a:r>
            <a:r>
              <a:rPr sz="2000" dirty="0">
                <a:solidFill>
                  <a:srgbClr val="292929"/>
                </a:solidFill>
                <a:latin typeface="Microsoft Sans Serif"/>
                <a:cs typeface="Microsoft Sans Serif"/>
              </a:rPr>
              <a:t>with</a:t>
            </a:r>
            <a:r>
              <a:rPr sz="2000" spc="-35" dirty="0">
                <a:solidFill>
                  <a:srgbClr val="292929"/>
                </a:solidFill>
                <a:latin typeface="Microsoft Sans Serif"/>
                <a:cs typeface="Microsoft Sans Serif"/>
              </a:rPr>
              <a:t> </a:t>
            </a:r>
            <a:r>
              <a:rPr sz="2000" dirty="0">
                <a:solidFill>
                  <a:srgbClr val="292929"/>
                </a:solidFill>
                <a:latin typeface="Microsoft Sans Serif"/>
                <a:cs typeface="Microsoft Sans Serif"/>
              </a:rPr>
              <a:t>a</a:t>
            </a:r>
            <a:r>
              <a:rPr sz="2000" spc="-35" dirty="0">
                <a:solidFill>
                  <a:srgbClr val="292929"/>
                </a:solidFill>
                <a:latin typeface="Microsoft Sans Serif"/>
                <a:cs typeface="Microsoft Sans Serif"/>
              </a:rPr>
              <a:t> </a:t>
            </a:r>
            <a:r>
              <a:rPr sz="2000" spc="-110" dirty="0">
                <a:solidFill>
                  <a:srgbClr val="292929"/>
                </a:solidFill>
                <a:latin typeface="Microsoft Sans Serif"/>
                <a:cs typeface="Microsoft Sans Serif"/>
              </a:rPr>
              <a:t>success</a:t>
            </a:r>
            <a:r>
              <a:rPr sz="2000" spc="-25" dirty="0">
                <a:solidFill>
                  <a:srgbClr val="292929"/>
                </a:solidFill>
                <a:latin typeface="Microsoft Sans Serif"/>
                <a:cs typeface="Microsoft Sans Serif"/>
              </a:rPr>
              <a:t> </a:t>
            </a:r>
            <a:r>
              <a:rPr sz="2000" spc="-55" dirty="0">
                <a:solidFill>
                  <a:srgbClr val="292929"/>
                </a:solidFill>
                <a:latin typeface="Microsoft Sans Serif"/>
                <a:cs typeface="Microsoft Sans Serif"/>
              </a:rPr>
              <a:t>launch</a:t>
            </a:r>
            <a:r>
              <a:rPr sz="2000" spc="-50" dirty="0">
                <a:solidFill>
                  <a:srgbClr val="292929"/>
                </a:solidFill>
                <a:latin typeface="Microsoft Sans Serif"/>
                <a:cs typeface="Microsoft Sans Serif"/>
              </a:rPr>
              <a:t> </a:t>
            </a:r>
            <a:r>
              <a:rPr sz="2000" spc="-30" dirty="0">
                <a:solidFill>
                  <a:srgbClr val="292929"/>
                </a:solidFill>
                <a:latin typeface="Microsoft Sans Serif"/>
                <a:cs typeface="Microsoft Sans Serif"/>
              </a:rPr>
              <a:t>when</a:t>
            </a:r>
            <a:r>
              <a:rPr sz="2000" spc="-40" dirty="0">
                <a:solidFill>
                  <a:srgbClr val="292929"/>
                </a:solidFill>
                <a:latin typeface="Microsoft Sans Serif"/>
                <a:cs typeface="Microsoft Sans Serif"/>
              </a:rPr>
              <a:t> </a:t>
            </a:r>
            <a:r>
              <a:rPr sz="2000" spc="-30" dirty="0">
                <a:solidFill>
                  <a:srgbClr val="292929"/>
                </a:solidFill>
                <a:latin typeface="Microsoft Sans Serif"/>
                <a:cs typeface="Microsoft Sans Serif"/>
              </a:rPr>
              <a:t>payload</a:t>
            </a:r>
            <a:r>
              <a:rPr sz="2000" spc="-60"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35" dirty="0">
                <a:solidFill>
                  <a:srgbClr val="292929"/>
                </a:solidFill>
                <a:latin typeface="Microsoft Sans Serif"/>
                <a:cs typeface="Microsoft Sans Serif"/>
              </a:rPr>
              <a:t> </a:t>
            </a:r>
            <a:r>
              <a:rPr sz="2000" spc="-10" dirty="0">
                <a:solidFill>
                  <a:srgbClr val="292929"/>
                </a:solidFill>
                <a:latin typeface="Microsoft Sans Serif"/>
                <a:cs typeface="Microsoft Sans Serif"/>
              </a:rPr>
              <a:t>greater</a:t>
            </a:r>
            <a:r>
              <a:rPr sz="2000" spc="-55" dirty="0">
                <a:solidFill>
                  <a:srgbClr val="292929"/>
                </a:solidFill>
                <a:latin typeface="Microsoft Sans Serif"/>
                <a:cs typeface="Microsoft Sans Serif"/>
              </a:rPr>
              <a:t> </a:t>
            </a:r>
            <a:r>
              <a:rPr sz="2000" dirty="0">
                <a:solidFill>
                  <a:srgbClr val="292929"/>
                </a:solidFill>
                <a:latin typeface="Microsoft Sans Serif"/>
                <a:cs typeface="Microsoft Sans Serif"/>
              </a:rPr>
              <a:t>than</a:t>
            </a:r>
            <a:r>
              <a:rPr sz="2000" spc="-50" dirty="0">
                <a:solidFill>
                  <a:srgbClr val="292929"/>
                </a:solidFill>
                <a:latin typeface="Microsoft Sans Serif"/>
                <a:cs typeface="Microsoft Sans Serif"/>
              </a:rPr>
              <a:t> </a:t>
            </a:r>
            <a:r>
              <a:rPr sz="2000" dirty="0">
                <a:solidFill>
                  <a:srgbClr val="292929"/>
                </a:solidFill>
                <a:latin typeface="Microsoft Sans Serif"/>
                <a:cs typeface="Microsoft Sans Serif"/>
              </a:rPr>
              <a:t>6k</a:t>
            </a:r>
            <a:r>
              <a:rPr sz="2000" spc="-25" dirty="0">
                <a:solidFill>
                  <a:srgbClr val="292929"/>
                </a:solidFill>
                <a:latin typeface="Microsoft Sans Serif"/>
                <a:cs typeface="Microsoft Sans Serif"/>
              </a:rPr>
              <a:t> </a:t>
            </a:r>
            <a:r>
              <a:rPr sz="2000" dirty="0">
                <a:solidFill>
                  <a:srgbClr val="292929"/>
                </a:solidFill>
                <a:latin typeface="Microsoft Sans Serif"/>
                <a:cs typeface="Microsoft Sans Serif"/>
              </a:rPr>
              <a:t>is</a:t>
            </a:r>
            <a:r>
              <a:rPr sz="2000" spc="-45" dirty="0">
                <a:solidFill>
                  <a:srgbClr val="292929"/>
                </a:solidFill>
                <a:latin typeface="Microsoft Sans Serif"/>
                <a:cs typeface="Microsoft Sans Serif"/>
              </a:rPr>
              <a:t> </a:t>
            </a:r>
            <a:r>
              <a:rPr sz="2000" spc="-20" dirty="0">
                <a:solidFill>
                  <a:srgbClr val="292929"/>
                </a:solidFill>
                <a:latin typeface="Microsoft Sans Serif"/>
                <a:cs typeface="Microsoft Sans Serif"/>
              </a:rPr>
              <a:t>‘B4’</a:t>
            </a:r>
            <a:endParaRPr sz="2000" dirty="0">
              <a:latin typeface="Microsoft Sans Serif"/>
              <a:cs typeface="Microsoft Sans Serif"/>
            </a:endParaRPr>
          </a:p>
        </p:txBody>
      </p:sp>
      <p:sp>
        <p:nvSpPr>
          <p:cNvPr id="5" name="object 5"/>
          <p:cNvSpPr txBox="1">
            <a:spLocks noGrp="1"/>
          </p:cNvSpPr>
          <p:nvPr>
            <p:ph type="title"/>
          </p:nvPr>
        </p:nvSpPr>
        <p:spPr>
          <a:xfrm>
            <a:off x="848969" y="468629"/>
            <a:ext cx="9817735" cy="543560"/>
          </a:xfrm>
          <a:prstGeom prst="rect">
            <a:avLst/>
          </a:prstGeom>
        </p:spPr>
        <p:txBody>
          <a:bodyPr vert="horz" wrap="square" lIns="0" tIns="12065" rIns="0" bIns="0" rtlCol="0">
            <a:spAutoFit/>
          </a:bodyPr>
          <a:lstStyle/>
          <a:p>
            <a:pPr marL="12700">
              <a:lnSpc>
                <a:spcPct val="100000"/>
              </a:lnSpc>
              <a:spcBef>
                <a:spcPts val="95"/>
              </a:spcBef>
            </a:pPr>
            <a:r>
              <a:rPr sz="3400" spc="-110" dirty="0"/>
              <a:t>Payload</a:t>
            </a:r>
            <a:r>
              <a:rPr sz="3400" spc="-55" dirty="0"/>
              <a:t> </a:t>
            </a:r>
            <a:r>
              <a:rPr sz="3400" spc="-95" dirty="0"/>
              <a:t>vs.</a:t>
            </a:r>
            <a:r>
              <a:rPr sz="3400" spc="-55" dirty="0"/>
              <a:t> </a:t>
            </a:r>
            <a:r>
              <a:rPr sz="3400" spc="-114" dirty="0"/>
              <a:t>Launch</a:t>
            </a:r>
            <a:r>
              <a:rPr sz="3400" spc="-55" dirty="0"/>
              <a:t> </a:t>
            </a:r>
            <a:r>
              <a:rPr sz="3400" spc="-85" dirty="0"/>
              <a:t>Outcome</a:t>
            </a:r>
            <a:r>
              <a:rPr sz="3400" spc="-55" dirty="0"/>
              <a:t> </a:t>
            </a:r>
            <a:r>
              <a:rPr sz="3400" spc="-95" dirty="0"/>
              <a:t>Scatter</a:t>
            </a:r>
            <a:r>
              <a:rPr sz="3400" spc="-50" dirty="0"/>
              <a:t> </a:t>
            </a:r>
            <a:r>
              <a:rPr sz="3400" dirty="0"/>
              <a:t>Plot</a:t>
            </a:r>
            <a:r>
              <a:rPr sz="3400" spc="-60" dirty="0"/>
              <a:t> </a:t>
            </a:r>
            <a:r>
              <a:rPr sz="3400" dirty="0"/>
              <a:t>for</a:t>
            </a:r>
            <a:r>
              <a:rPr sz="3400" spc="-50" dirty="0"/>
              <a:t> </a:t>
            </a:r>
            <a:r>
              <a:rPr sz="3400" dirty="0"/>
              <a:t>All</a:t>
            </a:r>
            <a:r>
              <a:rPr sz="3400" spc="-55" dirty="0"/>
              <a:t> </a:t>
            </a:r>
            <a:r>
              <a:rPr sz="3400" spc="-45" dirty="0"/>
              <a:t>Sites</a:t>
            </a:r>
            <a:endParaRPr sz="3400"/>
          </a:p>
        </p:txBody>
      </p:sp>
      <p:pic>
        <p:nvPicPr>
          <p:cNvPr id="6" name="object 6"/>
          <p:cNvPicPr/>
          <p:nvPr/>
        </p:nvPicPr>
        <p:blipFill>
          <a:blip r:embed="rId2" cstate="print"/>
          <a:stretch>
            <a:fillRect/>
          </a:stretch>
        </p:blipFill>
        <p:spPr>
          <a:xfrm>
            <a:off x="381000" y="1389888"/>
            <a:ext cx="5536692" cy="3515867"/>
          </a:xfrm>
          <a:prstGeom prst="rect">
            <a:avLst/>
          </a:prstGeom>
        </p:spPr>
      </p:pic>
      <p:pic>
        <p:nvPicPr>
          <p:cNvPr id="7" name="object 7"/>
          <p:cNvPicPr/>
          <p:nvPr/>
        </p:nvPicPr>
        <p:blipFill>
          <a:blip r:embed="rId3" cstate="print"/>
          <a:stretch>
            <a:fillRect/>
          </a:stretch>
        </p:blipFill>
        <p:spPr>
          <a:xfrm>
            <a:off x="6103620" y="1374647"/>
            <a:ext cx="5670804" cy="353110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5673978" y="1685925"/>
            <a:ext cx="5908422" cy="4182812"/>
          </a:xfrm>
          <a:prstGeom prst="rect">
            <a:avLst/>
          </a:prstGeom>
        </p:spPr>
        <p:txBody>
          <a:bodyPr vert="horz" wrap="square" lIns="0" tIns="13335" rIns="0" bIns="0" rtlCol="0">
            <a:spAutoFit/>
          </a:bodyPr>
          <a:lstStyle/>
          <a:p>
            <a:pPr marL="12700" marR="40640">
              <a:lnSpc>
                <a:spcPct val="100000"/>
              </a:lnSpc>
              <a:spcBef>
                <a:spcPts val="1410"/>
              </a:spcBef>
              <a:tabLst>
                <a:tab pos="241300" algn="l"/>
              </a:tabLst>
            </a:pPr>
            <a:endParaRPr lang="en-GB" spc="-10" dirty="0"/>
          </a:p>
          <a:p>
            <a:pPr>
              <a:lnSpc>
                <a:spcPct val="107000"/>
              </a:lnSpc>
              <a:spcAft>
                <a:spcPts val="800"/>
              </a:spcAft>
              <a:buNone/>
            </a:pPr>
            <a:r>
              <a:rPr lang="en-GB" kern="100" dirty="0">
                <a:effectLst/>
                <a:latin typeface="Aptos" panose="020B0004020202020204" pitchFamily="34" charset="0"/>
                <a:ea typeface="Aptos" panose="020B0004020202020204" pitchFamily="34" charset="0"/>
                <a:cs typeface="Times New Roman" panose="02020603050405020304" pitchFamily="18" charset="0"/>
              </a:rPr>
              <a:t>Based on the accuracy scores—and supported by the bar chart—the </a:t>
            </a:r>
            <a:r>
              <a:rPr lang="en-GB" b="1" kern="100" dirty="0">
                <a:effectLst/>
                <a:latin typeface="Aptos" panose="020B0004020202020204" pitchFamily="34" charset="0"/>
                <a:ea typeface="Aptos" panose="020B0004020202020204" pitchFamily="34" charset="0"/>
                <a:cs typeface="Times New Roman" panose="02020603050405020304" pitchFamily="18" charset="0"/>
              </a:rPr>
              <a:t>Decision Tree</a:t>
            </a:r>
            <a:r>
              <a:rPr lang="en-GB" kern="100" dirty="0">
                <a:effectLst/>
                <a:latin typeface="Aptos" panose="020B0004020202020204" pitchFamily="34" charset="0"/>
                <a:ea typeface="Aptos" panose="020B0004020202020204" pitchFamily="34" charset="0"/>
                <a:cs typeface="Times New Roman" panose="02020603050405020304" pitchFamily="18" charset="0"/>
              </a:rPr>
              <a:t> algorithm achieved the highest classification score of </a:t>
            </a:r>
            <a:r>
              <a:rPr lang="en-GB" b="1" kern="100" dirty="0">
                <a:effectLst/>
                <a:latin typeface="Aptos" panose="020B0004020202020204" pitchFamily="34" charset="0"/>
                <a:ea typeface="Aptos" panose="020B0004020202020204" pitchFamily="34" charset="0"/>
                <a:cs typeface="Times New Roman" panose="02020603050405020304" pitchFamily="18" charset="0"/>
              </a:rPr>
              <a:t>0.8750</a:t>
            </a:r>
            <a:r>
              <a:rPr lang="en-GB"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n-GB" kern="100" dirty="0">
                <a:effectLst/>
                <a:latin typeface="Aptos" panose="020B0004020202020204" pitchFamily="34" charset="0"/>
                <a:ea typeface="Aptos" panose="020B0004020202020204" pitchFamily="34" charset="0"/>
                <a:cs typeface="Times New Roman" panose="02020603050405020304" pitchFamily="18" charset="0"/>
              </a:rPr>
              <a:t>The accuracy score on the test data was the same for all classification algorithms, at </a:t>
            </a:r>
            <a:r>
              <a:rPr lang="en-GB" b="1" kern="100" dirty="0">
                <a:effectLst/>
                <a:latin typeface="Aptos" panose="020B0004020202020204" pitchFamily="34" charset="0"/>
                <a:ea typeface="Aptos" panose="020B0004020202020204" pitchFamily="34" charset="0"/>
                <a:cs typeface="Times New Roman" panose="02020603050405020304" pitchFamily="18" charset="0"/>
              </a:rPr>
              <a:t>0.8333</a:t>
            </a:r>
            <a:r>
              <a:rPr lang="en-GB"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buNone/>
            </a:pPr>
            <a:r>
              <a:rPr lang="en-GB" kern="100" dirty="0">
                <a:effectLst/>
                <a:latin typeface="Aptos" panose="020B0004020202020204" pitchFamily="34" charset="0"/>
                <a:ea typeface="Aptos" panose="020B0004020202020204" pitchFamily="34" charset="0"/>
                <a:cs typeface="Times New Roman" panose="02020603050405020304" pitchFamily="18" charset="0"/>
              </a:rPr>
              <a:t>Since the accuracy scores are very close and test scores are identical, a larger dataset may be needed to better tune and differentiate the models.</a:t>
            </a:r>
          </a:p>
          <a:p>
            <a:pPr>
              <a:lnSpc>
                <a:spcPct val="107000"/>
              </a:lnSpc>
              <a:spcAft>
                <a:spcPts val="800"/>
              </a:spcAft>
            </a:pPr>
            <a:r>
              <a:rPr lang="en-GB" kern="100" dirty="0">
                <a:effectLst/>
                <a:latin typeface="Aptos" panose="020B0004020202020204" pitchFamily="34" charset="0"/>
                <a:ea typeface="Aptos" panose="020B0004020202020204" pitchFamily="34" charset="0"/>
                <a:cs typeface="Times New Roman" panose="02020603050405020304" pitchFamily="18" charset="0"/>
              </a:rPr>
              <a:t> </a:t>
            </a:r>
          </a:p>
          <a:p>
            <a:pPr marL="241300" marR="40640" indent="-228600">
              <a:lnSpc>
                <a:spcPct val="100000"/>
              </a:lnSpc>
              <a:spcBef>
                <a:spcPts val="1410"/>
              </a:spcBef>
              <a:buFont typeface="Arial"/>
              <a:buChar char="•"/>
              <a:tabLst>
                <a:tab pos="241300" algn="l"/>
              </a:tabLst>
            </a:pPr>
            <a:endParaRPr spc="-10" dirty="0"/>
          </a:p>
        </p:txBody>
      </p:sp>
      <p:sp>
        <p:nvSpPr>
          <p:cNvPr id="3" name="object 3"/>
          <p:cNvSpPr txBox="1">
            <a:spLocks noGrp="1"/>
          </p:cNvSpPr>
          <p:nvPr>
            <p:ph type="title"/>
          </p:nvPr>
        </p:nvSpPr>
        <p:spPr>
          <a:xfrm>
            <a:off x="848969" y="417652"/>
            <a:ext cx="4533265" cy="589280"/>
          </a:xfrm>
          <a:prstGeom prst="rect">
            <a:avLst/>
          </a:prstGeom>
        </p:spPr>
        <p:txBody>
          <a:bodyPr vert="horz" wrap="square" lIns="0" tIns="12065" rIns="0" bIns="0" rtlCol="0">
            <a:spAutoFit/>
          </a:bodyPr>
          <a:lstStyle/>
          <a:p>
            <a:pPr marL="12700">
              <a:lnSpc>
                <a:spcPct val="100000"/>
              </a:lnSpc>
              <a:spcBef>
                <a:spcPts val="95"/>
              </a:spcBef>
            </a:pPr>
            <a:r>
              <a:rPr spc="-90" dirty="0"/>
              <a:t>Classification</a:t>
            </a:r>
            <a:r>
              <a:rPr spc="-130" dirty="0"/>
              <a:t> </a:t>
            </a:r>
            <a:r>
              <a:rPr spc="-150" dirty="0"/>
              <a:t>Accuracy</a:t>
            </a:r>
          </a:p>
        </p:txBody>
      </p:sp>
      <p:pic>
        <p:nvPicPr>
          <p:cNvPr id="4" name="object 4"/>
          <p:cNvPicPr/>
          <p:nvPr/>
        </p:nvPicPr>
        <p:blipFill>
          <a:blip r:embed="rId2" cstate="print"/>
          <a:stretch>
            <a:fillRect/>
          </a:stretch>
        </p:blipFill>
        <p:spPr>
          <a:xfrm>
            <a:off x="687323" y="1484375"/>
            <a:ext cx="3953255" cy="3224784"/>
          </a:xfrm>
          <a:prstGeom prst="rect">
            <a:avLst/>
          </a:prstGeom>
        </p:spPr>
      </p:pic>
      <p:pic>
        <p:nvPicPr>
          <p:cNvPr id="5" name="object 5"/>
          <p:cNvPicPr/>
          <p:nvPr/>
        </p:nvPicPr>
        <p:blipFill>
          <a:blip r:embed="rId3" cstate="print"/>
          <a:stretch>
            <a:fillRect/>
          </a:stretch>
        </p:blipFill>
        <p:spPr>
          <a:xfrm>
            <a:off x="687323" y="4931664"/>
            <a:ext cx="3883152" cy="1388364"/>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44</a:t>
            </a:fld>
            <a:endParaRPr spc="4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14440" y="1576781"/>
            <a:ext cx="5956937" cy="4601773"/>
          </a:xfrm>
          <a:prstGeom prst="rect">
            <a:avLst/>
          </a:prstGeom>
        </p:spPr>
        <p:txBody>
          <a:bodyPr vert="horz" wrap="square" lIns="0" tIns="63500" rIns="0" bIns="0" rtlCol="0">
            <a:spAutoFit/>
          </a:bodyPr>
          <a:lstStyle/>
          <a:p>
            <a:pPr marL="12700" marR="5080">
              <a:lnSpc>
                <a:spcPct val="80000"/>
              </a:lnSpc>
              <a:spcBef>
                <a:spcPts val="1390"/>
              </a:spcBef>
              <a:tabLst>
                <a:tab pos="241300" algn="l"/>
              </a:tabLst>
            </a:pPr>
            <a:endParaRPr lang="en-GB" sz="1700" spc="-10" dirty="0">
              <a:solidFill>
                <a:srgbClr val="292929"/>
              </a:solidFill>
              <a:latin typeface="Aptos" panose="020B0004020202020204" pitchFamily="34" charset="0"/>
              <a:cs typeface="Microsoft Sans Serif"/>
            </a:endParaRPr>
          </a:p>
          <a:p>
            <a:pPr>
              <a:buNone/>
            </a:pPr>
            <a:r>
              <a:rPr lang="en-GB" sz="1600" dirty="0">
                <a:latin typeface="Aptos" panose="020B0004020202020204" pitchFamily="34" charset="0"/>
              </a:rPr>
              <a:t>The confusion matrix is identical across all models (Logistic Regression, SVM, Decision Tree, and KNN).</a:t>
            </a:r>
          </a:p>
          <a:p>
            <a:pPr>
              <a:buNone/>
            </a:pPr>
            <a:endParaRPr lang="en-GB" sz="1600" dirty="0">
              <a:latin typeface="Aptos" panose="020B0004020202020204" pitchFamily="34" charset="0"/>
            </a:endParaRPr>
          </a:p>
          <a:p>
            <a:pPr>
              <a:buNone/>
            </a:pPr>
            <a:r>
              <a:rPr lang="en-GB" sz="1600" dirty="0">
                <a:latin typeface="Aptos" panose="020B0004020202020204" pitchFamily="34" charset="0"/>
              </a:rPr>
              <a:t>From the matrix:</a:t>
            </a:r>
          </a:p>
          <a:p>
            <a:pPr marL="285750" indent="-285750">
              <a:buFont typeface="Arial" panose="020B0604020202020204" pitchFamily="34" charset="0"/>
              <a:buChar char="•"/>
            </a:pPr>
            <a:r>
              <a:rPr lang="en-GB" sz="1600" dirty="0">
                <a:latin typeface="Aptos" panose="020B0004020202020204" pitchFamily="34" charset="0"/>
              </a:rPr>
              <a:t>The classifier made a total of </a:t>
            </a:r>
            <a:r>
              <a:rPr lang="en-GB" sz="1600" b="1" dirty="0">
                <a:latin typeface="Aptos" panose="020B0004020202020204" pitchFamily="34" charset="0"/>
              </a:rPr>
              <a:t>18 predictions</a:t>
            </a:r>
            <a:r>
              <a:rPr lang="en-GB" sz="1600" dirty="0">
                <a:latin typeface="Aptos" panose="020B0004020202020204" pitchFamily="34" charset="0"/>
              </a:rPr>
              <a:t>.</a:t>
            </a:r>
          </a:p>
          <a:p>
            <a:pPr marL="285750" indent="-285750">
              <a:buFont typeface="Arial" panose="020B0604020202020204" pitchFamily="34" charset="0"/>
              <a:buChar char="•"/>
            </a:pPr>
            <a:r>
              <a:rPr lang="en-GB" sz="1600" b="1" dirty="0">
                <a:latin typeface="Aptos" panose="020B0004020202020204" pitchFamily="34" charset="0"/>
              </a:rPr>
              <a:t>12 cases</a:t>
            </a:r>
            <a:r>
              <a:rPr lang="en-GB" sz="1600" dirty="0">
                <a:latin typeface="Aptos" panose="020B0004020202020204" pitchFamily="34" charset="0"/>
              </a:rPr>
              <a:t> were predicted as “Yes” for landing and were indeed successful (</a:t>
            </a:r>
            <a:r>
              <a:rPr lang="en-GB" sz="1600" b="1" dirty="0">
                <a:latin typeface="Aptos" panose="020B0004020202020204" pitchFamily="34" charset="0"/>
              </a:rPr>
              <a:t>True Positives</a:t>
            </a:r>
            <a:r>
              <a:rPr lang="en-GB" sz="1600" dirty="0">
                <a:latin typeface="Aptos" panose="020B0004020202020204" pitchFamily="34" charset="0"/>
              </a:rPr>
              <a:t>).</a:t>
            </a:r>
          </a:p>
          <a:p>
            <a:pPr marL="285750" indent="-285750">
              <a:buFont typeface="Arial" panose="020B0604020202020204" pitchFamily="34" charset="0"/>
              <a:buChar char="•"/>
            </a:pPr>
            <a:r>
              <a:rPr lang="en-GB" sz="1600" b="1" dirty="0">
                <a:latin typeface="Aptos" panose="020B0004020202020204" pitchFamily="34" charset="0"/>
              </a:rPr>
              <a:t>3 cases</a:t>
            </a:r>
            <a:r>
              <a:rPr lang="en-GB" sz="1600" dirty="0">
                <a:latin typeface="Aptos" panose="020B0004020202020204" pitchFamily="34" charset="0"/>
              </a:rPr>
              <a:t> were predicted as “No” and were unsuccessful (</a:t>
            </a:r>
            <a:r>
              <a:rPr lang="en-GB" sz="1600" b="1" dirty="0">
                <a:latin typeface="Aptos" panose="020B0004020202020204" pitchFamily="34" charset="0"/>
              </a:rPr>
              <a:t>True Negatives</a:t>
            </a:r>
            <a:r>
              <a:rPr lang="en-GB" sz="1600" dirty="0">
                <a:latin typeface="Aptos" panose="020B0004020202020204" pitchFamily="34" charset="0"/>
              </a:rPr>
              <a:t>).</a:t>
            </a:r>
          </a:p>
          <a:p>
            <a:pPr marL="285750" indent="-285750">
              <a:buFont typeface="Arial" panose="020B0604020202020204" pitchFamily="34" charset="0"/>
              <a:buChar char="•"/>
            </a:pPr>
            <a:r>
              <a:rPr lang="en-GB" sz="1600" b="1" dirty="0">
                <a:latin typeface="Aptos" panose="020B0004020202020204" pitchFamily="34" charset="0"/>
              </a:rPr>
              <a:t>3 cases</a:t>
            </a:r>
            <a:r>
              <a:rPr lang="en-GB" sz="1600" dirty="0">
                <a:latin typeface="Aptos" panose="020B0004020202020204" pitchFamily="34" charset="0"/>
              </a:rPr>
              <a:t> were predicted as “Yes” but failed to land successfully (</a:t>
            </a:r>
            <a:r>
              <a:rPr lang="en-GB" sz="1600" b="1" dirty="0">
                <a:latin typeface="Aptos" panose="020B0004020202020204" pitchFamily="34" charset="0"/>
              </a:rPr>
              <a:t>False Positives</a:t>
            </a:r>
            <a:r>
              <a:rPr lang="en-GB" sz="1600" dirty="0">
                <a:latin typeface="Aptos" panose="020B0004020202020204" pitchFamily="34" charset="0"/>
              </a:rPr>
              <a:t>).</a:t>
            </a:r>
          </a:p>
          <a:p>
            <a:pPr marL="285750" indent="-285750">
              <a:buFont typeface="Arial" panose="020B0604020202020204" pitchFamily="34" charset="0"/>
              <a:buChar char="•"/>
            </a:pPr>
            <a:endParaRPr lang="en-GB" sz="1600" dirty="0">
              <a:latin typeface="Aptos" panose="020B0004020202020204" pitchFamily="34" charset="0"/>
            </a:endParaRPr>
          </a:p>
          <a:p>
            <a:r>
              <a:rPr lang="en-GB" sz="1600" dirty="0">
                <a:latin typeface="Aptos" panose="020B0004020202020204" pitchFamily="34" charset="0"/>
              </a:rPr>
              <a:t>Overall, the classifier achieves about </a:t>
            </a:r>
            <a:r>
              <a:rPr lang="en-GB" sz="1600" b="1" dirty="0">
                <a:latin typeface="Aptos" panose="020B0004020202020204" pitchFamily="34" charset="0"/>
              </a:rPr>
              <a:t>83% accuracy</a:t>
            </a:r>
            <a:r>
              <a:rPr lang="en-GB" sz="1600" dirty="0">
                <a:latin typeface="Aptos" panose="020B0004020202020204" pitchFamily="34" charset="0"/>
              </a:rPr>
              <a:t> (TP+TN)/Total(TP + TN) / Total(TP+TN)/Total, with a misclassification (error) rate of approximately </a:t>
            </a:r>
            <a:r>
              <a:rPr lang="en-GB" sz="1600" b="1" dirty="0">
                <a:latin typeface="Aptos" panose="020B0004020202020204" pitchFamily="34" charset="0"/>
              </a:rPr>
              <a:t>16.5%</a:t>
            </a:r>
            <a:r>
              <a:rPr lang="en-GB" sz="1600" dirty="0">
                <a:latin typeface="Aptos" panose="020B0004020202020204" pitchFamily="34" charset="0"/>
              </a:rPr>
              <a:t> (FP+FN)/Total(FP + FN) / Total(FP+FN)/Total.</a:t>
            </a:r>
          </a:p>
          <a:p>
            <a:pPr marL="241300" marR="5080" indent="-228600">
              <a:lnSpc>
                <a:spcPct val="80000"/>
              </a:lnSpc>
              <a:spcBef>
                <a:spcPts val="1390"/>
              </a:spcBef>
              <a:buFont typeface="Arial"/>
              <a:buChar char="•"/>
              <a:tabLst>
                <a:tab pos="241300" algn="l"/>
              </a:tabLst>
            </a:pPr>
            <a:endParaRPr sz="1700" dirty="0">
              <a:latin typeface="Aptos" panose="020B0004020202020204" pitchFamily="34" charset="0"/>
              <a:cs typeface="Microsoft Sans Serif"/>
            </a:endParaRPr>
          </a:p>
        </p:txBody>
      </p:sp>
      <p:sp>
        <p:nvSpPr>
          <p:cNvPr id="3" name="object 3"/>
          <p:cNvSpPr txBox="1">
            <a:spLocks noGrp="1"/>
          </p:cNvSpPr>
          <p:nvPr>
            <p:ph type="title"/>
          </p:nvPr>
        </p:nvSpPr>
        <p:spPr>
          <a:xfrm>
            <a:off x="848969" y="417652"/>
            <a:ext cx="3390900" cy="589280"/>
          </a:xfrm>
          <a:prstGeom prst="rect">
            <a:avLst/>
          </a:prstGeom>
        </p:spPr>
        <p:txBody>
          <a:bodyPr vert="horz" wrap="square" lIns="0" tIns="12065" rIns="0" bIns="0" rtlCol="0">
            <a:spAutoFit/>
          </a:bodyPr>
          <a:lstStyle/>
          <a:p>
            <a:pPr marL="12700">
              <a:lnSpc>
                <a:spcPct val="100000"/>
              </a:lnSpc>
              <a:spcBef>
                <a:spcPts val="95"/>
              </a:spcBef>
            </a:pPr>
            <a:r>
              <a:rPr spc="-105" dirty="0"/>
              <a:t>Confusion</a:t>
            </a:r>
            <a:r>
              <a:rPr spc="-85" dirty="0"/>
              <a:t> </a:t>
            </a:r>
            <a:r>
              <a:rPr spc="-40" dirty="0"/>
              <a:t>Matrix</a:t>
            </a:r>
          </a:p>
        </p:txBody>
      </p:sp>
      <p:pic>
        <p:nvPicPr>
          <p:cNvPr id="4" name="object 4"/>
          <p:cNvPicPr/>
          <p:nvPr/>
        </p:nvPicPr>
        <p:blipFill>
          <a:blip r:embed="rId2" cstate="print"/>
          <a:stretch>
            <a:fillRect/>
          </a:stretch>
        </p:blipFill>
        <p:spPr>
          <a:xfrm>
            <a:off x="420623" y="1732788"/>
            <a:ext cx="4800600" cy="355549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45</a:t>
            </a:fld>
            <a:endParaRPr spc="4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46</a:t>
            </a:r>
            <a:endParaRPr sz="1600">
              <a:latin typeface="Microsoft Sans Serif"/>
              <a:cs typeface="Microsoft Sans Serif"/>
            </a:endParaRPr>
          </a:p>
        </p:txBody>
      </p:sp>
      <p:sp>
        <p:nvSpPr>
          <p:cNvPr id="3" name="object 3"/>
          <p:cNvSpPr txBox="1"/>
          <p:nvPr/>
        </p:nvSpPr>
        <p:spPr>
          <a:xfrm>
            <a:off x="848969" y="1134592"/>
            <a:ext cx="10809631" cy="5088829"/>
          </a:xfrm>
          <a:prstGeom prst="rect">
            <a:avLst/>
          </a:prstGeom>
        </p:spPr>
        <p:txBody>
          <a:bodyPr vert="horz" wrap="square" lIns="0" tIns="158750" rIns="0" bIns="0" rtlCol="0">
            <a:spAutoFit/>
          </a:bodyPr>
          <a:lstStyle/>
          <a:p>
            <a:pPr marL="457200">
              <a:lnSpc>
                <a:spcPct val="107000"/>
              </a:lnSpc>
              <a:buNone/>
            </a:pP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As the number of flights increases, the first stage is more likely to land successfully.</a:t>
            </a: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Success rates tend to rise with increasing payload, but no strong correlation between payload mass and success rate is evident.</a:t>
            </a:r>
          </a:p>
          <a:p>
            <a:pPr marL="457200">
              <a:lnSpc>
                <a:spcPct val="107000"/>
              </a:lnSpc>
              <a:buNone/>
            </a:pP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Overall launch success improved by about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80%</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from 2013 to 2020.</a:t>
            </a:r>
          </a:p>
          <a:p>
            <a:pPr marL="457200">
              <a:lnSpc>
                <a:spcPct val="107000"/>
              </a:lnSpc>
              <a:buNone/>
            </a:pP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buNone/>
            </a:pPr>
            <a:r>
              <a:rPr lang="en-GB" sz="2000" b="1" kern="100" dirty="0">
                <a:effectLst/>
                <a:latin typeface="Aptos" panose="020B0004020202020204" pitchFamily="34" charset="0"/>
                <a:ea typeface="Aptos" panose="020B0004020202020204" pitchFamily="34" charset="0"/>
                <a:cs typeface="Times New Roman" panose="02020603050405020304" pitchFamily="18" charset="0"/>
              </a:rPr>
              <a:t>KSC LC-39A</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has the highest launch success rate;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CCAFS SLC-40</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has the lowest.</a:t>
            </a: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Orbits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ES-L1, GEO, HEO,</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SSO</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show the highest success rates, while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GTO</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has the lowest.</a:t>
            </a: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Launch sites are strategically located away from cities and near coastlines, railroads, and highways.</a:t>
            </a:r>
          </a:p>
          <a:p>
            <a:pPr marL="457200">
              <a:lnSpc>
                <a:spcPct val="107000"/>
              </a:lnSpc>
              <a:buNone/>
            </a:pP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buNone/>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The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Decision Tree</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model performed best with an accuracy of about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87.5%</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while all models scored around </a:t>
            </a:r>
            <a:r>
              <a:rPr lang="en-GB" sz="2000" b="1" kern="100" dirty="0">
                <a:effectLst/>
                <a:latin typeface="Aptos" panose="020B0004020202020204" pitchFamily="34" charset="0"/>
                <a:ea typeface="Aptos" panose="020B0004020202020204" pitchFamily="34" charset="0"/>
                <a:cs typeface="Times New Roman" panose="02020603050405020304" pitchFamily="18" charset="0"/>
              </a:rPr>
              <a:t>83%</a:t>
            </a:r>
            <a:r>
              <a:rPr lang="en-GB" sz="2000" kern="100" dirty="0">
                <a:effectLst/>
                <a:latin typeface="Aptos" panose="020B0004020202020204" pitchFamily="34" charset="0"/>
                <a:ea typeface="Aptos" panose="020B0004020202020204" pitchFamily="34" charset="0"/>
                <a:cs typeface="Times New Roman" panose="02020603050405020304" pitchFamily="18" charset="0"/>
              </a:rPr>
              <a:t> on test data.</a:t>
            </a:r>
          </a:p>
          <a:p>
            <a:pPr marL="457200">
              <a:lnSpc>
                <a:spcPct val="107000"/>
              </a:lnSpc>
              <a:spcAft>
                <a:spcPts val="800"/>
              </a:spcAft>
            </a:pPr>
            <a:r>
              <a:rPr lang="en-GB" sz="2000" kern="100" dirty="0">
                <a:effectLst/>
                <a:latin typeface="Aptos" panose="020B0004020202020204" pitchFamily="34" charset="0"/>
                <a:ea typeface="Aptos" panose="020B0004020202020204" pitchFamily="34" charset="0"/>
                <a:cs typeface="Times New Roman" panose="02020603050405020304" pitchFamily="18" charset="0"/>
              </a:rPr>
              <a:t>Additional data may be required to further improve model tuning and accuracy.</a:t>
            </a: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35" dirty="0"/>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47</a:t>
            </a:r>
            <a:endParaRPr sz="1600">
              <a:latin typeface="Microsoft Sans Serif"/>
              <a:cs typeface="Microsoft Sans Serif"/>
            </a:endParaRPr>
          </a:p>
        </p:txBody>
      </p:sp>
      <p:sp>
        <p:nvSpPr>
          <p:cNvPr id="3" name="object 3"/>
          <p:cNvSpPr txBox="1"/>
          <p:nvPr/>
        </p:nvSpPr>
        <p:spPr>
          <a:xfrm>
            <a:off x="848969" y="1876424"/>
            <a:ext cx="9491980"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sz="2200" spc="-50" dirty="0">
                <a:solidFill>
                  <a:srgbClr val="292929"/>
                </a:solidFill>
                <a:latin typeface="Microsoft Sans Serif"/>
                <a:cs typeface="Microsoft Sans Serif"/>
              </a:rPr>
              <a:t>Include</a:t>
            </a:r>
            <a:r>
              <a:rPr sz="2200" spc="-100" dirty="0">
                <a:solidFill>
                  <a:srgbClr val="292929"/>
                </a:solidFill>
                <a:latin typeface="Microsoft Sans Serif"/>
                <a:cs typeface="Microsoft Sans Serif"/>
              </a:rPr>
              <a:t> </a:t>
            </a:r>
            <a:r>
              <a:rPr sz="2200" spc="-50" dirty="0">
                <a:solidFill>
                  <a:srgbClr val="292929"/>
                </a:solidFill>
                <a:latin typeface="Microsoft Sans Serif"/>
                <a:cs typeface="Microsoft Sans Serif"/>
              </a:rPr>
              <a:t>any</a:t>
            </a:r>
            <a:r>
              <a:rPr sz="2200" spc="-95" dirty="0">
                <a:solidFill>
                  <a:srgbClr val="292929"/>
                </a:solidFill>
                <a:latin typeface="Microsoft Sans Serif"/>
                <a:cs typeface="Microsoft Sans Serif"/>
              </a:rPr>
              <a:t> </a:t>
            </a:r>
            <a:r>
              <a:rPr sz="2200" spc="-35" dirty="0">
                <a:solidFill>
                  <a:srgbClr val="292929"/>
                </a:solidFill>
                <a:latin typeface="Microsoft Sans Serif"/>
                <a:cs typeface="Microsoft Sans Serif"/>
              </a:rPr>
              <a:t>relevant</a:t>
            </a:r>
            <a:r>
              <a:rPr sz="2200" spc="-114" dirty="0">
                <a:solidFill>
                  <a:srgbClr val="292929"/>
                </a:solidFill>
                <a:latin typeface="Microsoft Sans Serif"/>
                <a:cs typeface="Microsoft Sans Serif"/>
              </a:rPr>
              <a:t> </a:t>
            </a:r>
            <a:r>
              <a:rPr sz="2200" spc="-85" dirty="0">
                <a:solidFill>
                  <a:srgbClr val="292929"/>
                </a:solidFill>
                <a:latin typeface="Microsoft Sans Serif"/>
                <a:cs typeface="Microsoft Sans Serif"/>
              </a:rPr>
              <a:t>assets</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like</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Python</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code</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snippets,</a:t>
            </a:r>
            <a:r>
              <a:rPr sz="2200" spc="-70" dirty="0">
                <a:solidFill>
                  <a:srgbClr val="292929"/>
                </a:solidFill>
                <a:latin typeface="Microsoft Sans Serif"/>
                <a:cs typeface="Microsoft Sans Serif"/>
              </a:rPr>
              <a:t> </a:t>
            </a:r>
            <a:r>
              <a:rPr sz="2200" spc="-195" dirty="0">
                <a:solidFill>
                  <a:srgbClr val="292929"/>
                </a:solidFill>
                <a:latin typeface="Microsoft Sans Serif"/>
                <a:cs typeface="Microsoft Sans Serif"/>
              </a:rPr>
              <a:t>SQL</a:t>
            </a:r>
            <a:r>
              <a:rPr sz="2200" spc="45" dirty="0">
                <a:solidFill>
                  <a:srgbClr val="292929"/>
                </a:solidFill>
                <a:latin typeface="Microsoft Sans Serif"/>
                <a:cs typeface="Microsoft Sans Serif"/>
              </a:rPr>
              <a:t> </a:t>
            </a:r>
            <a:r>
              <a:rPr sz="2200" spc="-50" dirty="0">
                <a:solidFill>
                  <a:srgbClr val="292929"/>
                </a:solidFill>
                <a:latin typeface="Microsoft Sans Serif"/>
                <a:cs typeface="Microsoft Sans Serif"/>
              </a:rPr>
              <a:t>queries,</a:t>
            </a:r>
            <a:r>
              <a:rPr sz="2200" spc="-65" dirty="0">
                <a:solidFill>
                  <a:srgbClr val="292929"/>
                </a:solidFill>
                <a:latin typeface="Microsoft Sans Serif"/>
                <a:cs typeface="Microsoft Sans Serif"/>
              </a:rPr>
              <a:t> </a:t>
            </a:r>
            <a:r>
              <a:rPr sz="2200" spc="-10" dirty="0">
                <a:solidFill>
                  <a:srgbClr val="292929"/>
                </a:solidFill>
                <a:latin typeface="Microsoft Sans Serif"/>
                <a:cs typeface="Microsoft Sans Serif"/>
              </a:rPr>
              <a:t>charts, </a:t>
            </a:r>
            <a:r>
              <a:rPr sz="2200" spc="-20" dirty="0">
                <a:solidFill>
                  <a:srgbClr val="292929"/>
                </a:solidFill>
                <a:latin typeface="Microsoft Sans Serif"/>
                <a:cs typeface="Microsoft Sans Serif"/>
              </a:rPr>
              <a:t>Notebook</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outputs,</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or</a:t>
            </a:r>
            <a:r>
              <a:rPr sz="2200" spc="-50" dirty="0">
                <a:solidFill>
                  <a:srgbClr val="292929"/>
                </a:solidFill>
                <a:latin typeface="Microsoft Sans Serif"/>
                <a:cs typeface="Microsoft Sans Serif"/>
              </a:rPr>
              <a:t> </a:t>
            </a:r>
            <a:r>
              <a:rPr sz="2200" spc="-10" dirty="0">
                <a:solidFill>
                  <a:srgbClr val="292929"/>
                </a:solidFill>
                <a:latin typeface="Microsoft Sans Serif"/>
                <a:cs typeface="Microsoft Sans Serif"/>
              </a:rPr>
              <a:t>data</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sets</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that</a:t>
            </a:r>
            <a:r>
              <a:rPr sz="2200" spc="-50" dirty="0">
                <a:solidFill>
                  <a:srgbClr val="292929"/>
                </a:solidFill>
                <a:latin typeface="Microsoft Sans Serif"/>
                <a:cs typeface="Microsoft Sans Serif"/>
              </a:rPr>
              <a:t> </a:t>
            </a:r>
            <a:r>
              <a:rPr sz="2200" dirty="0">
                <a:solidFill>
                  <a:srgbClr val="292929"/>
                </a:solidFill>
                <a:latin typeface="Microsoft Sans Serif"/>
                <a:cs typeface="Microsoft Sans Serif"/>
              </a:rPr>
              <a:t>you</a:t>
            </a:r>
            <a:r>
              <a:rPr sz="2200" spc="-55" dirty="0">
                <a:solidFill>
                  <a:srgbClr val="292929"/>
                </a:solidFill>
                <a:latin typeface="Microsoft Sans Serif"/>
                <a:cs typeface="Microsoft Sans Serif"/>
              </a:rPr>
              <a:t> </a:t>
            </a:r>
            <a:r>
              <a:rPr sz="2200" spc="-85" dirty="0">
                <a:solidFill>
                  <a:srgbClr val="292929"/>
                </a:solidFill>
                <a:latin typeface="Microsoft Sans Serif"/>
                <a:cs typeface="Microsoft Sans Serif"/>
              </a:rPr>
              <a:t>may</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have</a:t>
            </a:r>
            <a:r>
              <a:rPr sz="2200" spc="-45" dirty="0">
                <a:solidFill>
                  <a:srgbClr val="292929"/>
                </a:solidFill>
                <a:latin typeface="Microsoft Sans Serif"/>
                <a:cs typeface="Microsoft Sans Serif"/>
              </a:rPr>
              <a:t> </a:t>
            </a:r>
            <a:r>
              <a:rPr sz="2200" spc="-35" dirty="0">
                <a:solidFill>
                  <a:srgbClr val="292929"/>
                </a:solidFill>
                <a:latin typeface="Microsoft Sans Serif"/>
                <a:cs typeface="Microsoft Sans Serif"/>
              </a:rPr>
              <a:t>created</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during</a:t>
            </a:r>
            <a:r>
              <a:rPr sz="2200" spc="-55" dirty="0">
                <a:solidFill>
                  <a:srgbClr val="292929"/>
                </a:solidFill>
                <a:latin typeface="Microsoft Sans Serif"/>
                <a:cs typeface="Microsoft Sans Serif"/>
              </a:rPr>
              <a:t> </a:t>
            </a:r>
            <a:r>
              <a:rPr sz="2200" dirty="0">
                <a:solidFill>
                  <a:srgbClr val="292929"/>
                </a:solidFill>
                <a:latin typeface="Microsoft Sans Serif"/>
                <a:cs typeface="Microsoft Sans Serif"/>
              </a:rPr>
              <a:t>this</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project</a:t>
            </a:r>
            <a:endParaRPr sz="2200" dirty="0">
              <a:latin typeface="Microsoft Sans Serif"/>
              <a:cs typeface="Microsoft Sans Serif"/>
            </a:endParaRPr>
          </a:p>
        </p:txBody>
      </p:sp>
      <p:sp>
        <p:nvSpPr>
          <p:cNvPr id="4" name="object 4"/>
          <p:cNvSpPr txBox="1">
            <a:spLocks noGrp="1"/>
          </p:cNvSpPr>
          <p:nvPr>
            <p:ph type="title"/>
          </p:nvPr>
        </p:nvSpPr>
        <p:spPr>
          <a:xfrm>
            <a:off x="848969" y="417652"/>
            <a:ext cx="1917700" cy="589280"/>
          </a:xfrm>
          <a:prstGeom prst="rect">
            <a:avLst/>
          </a:prstGeom>
        </p:spPr>
        <p:txBody>
          <a:bodyPr vert="horz" wrap="square" lIns="0" tIns="12065" rIns="0" bIns="0" rtlCol="0">
            <a:spAutoFit/>
          </a:bodyPr>
          <a:lstStyle/>
          <a:p>
            <a:pPr marL="12700">
              <a:lnSpc>
                <a:spcPct val="100000"/>
              </a:lnSpc>
              <a:spcBef>
                <a:spcPts val="95"/>
              </a:spcBef>
            </a:pPr>
            <a:r>
              <a:rPr spc="-70" dirty="0"/>
              <a:t>Appendix</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
        <p:nvSpPr>
          <p:cNvPr id="3" name="object 3"/>
          <p:cNvSpPr txBox="1"/>
          <p:nvPr/>
        </p:nvSpPr>
        <p:spPr>
          <a:xfrm>
            <a:off x="11965940" y="6393281"/>
            <a:ext cx="148590"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6</a:t>
            </a:r>
            <a:endParaRPr sz="1600">
              <a:latin typeface="Microsoft Sans Serif"/>
              <a:cs typeface="Microsoft Sans Serif"/>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0" dirty="0"/>
              <a:t>Methodology</a:t>
            </a:r>
          </a:p>
        </p:txBody>
      </p:sp>
      <p:sp>
        <p:nvSpPr>
          <p:cNvPr id="8" name="TextBox 7">
            <a:extLst>
              <a:ext uri="{FF2B5EF4-FFF2-40B4-BE49-F238E27FC236}">
                <a16:creationId xmlns:a16="http://schemas.microsoft.com/office/drawing/2014/main" id="{B14662BE-618F-1ABE-D733-10926919130B}"/>
              </a:ext>
            </a:extLst>
          </p:cNvPr>
          <p:cNvSpPr txBox="1"/>
          <p:nvPr/>
        </p:nvSpPr>
        <p:spPr>
          <a:xfrm>
            <a:off x="609600" y="1524000"/>
            <a:ext cx="10733429" cy="4060342"/>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Collected launch data via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SpaceX API</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and web scraping Falcon 9/Falcon Heavy records from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Wikipedia</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Performed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data wrangling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to clean and structure the dataset for analysis</a:t>
            </a: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Created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training labels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by converting mission outcomes into binary classes (0 = unsuccessful, 1 = successful)</a:t>
            </a: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Conducted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exploratory data analysis (EDA)</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using SQL queries and data visualizations</a:t>
            </a: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Built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interactive visual tools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using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Folium</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(for launch site mapping) and </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Plotly</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Dash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(for dashboard analytics)</a:t>
            </a: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Performed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predictive analysis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using supervised classification models</a:t>
            </a: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Engineered a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'class' column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standardized data, and split into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training/test sets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Evaluated multiple classifiers: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Logistic Regression, SVM, Decision Tree,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K-Nearest </a:t>
            </a:r>
            <a:r>
              <a:rPr lang="en-GB" sz="1800" b="1" kern="100" dirty="0" err="1">
                <a:effectLst/>
                <a:latin typeface="Aptos" panose="020B0004020202020204" pitchFamily="34" charset="0"/>
                <a:ea typeface="Aptos" panose="020B0004020202020204" pitchFamily="34" charset="0"/>
                <a:cs typeface="Times New Roman" panose="02020603050405020304" pitchFamily="18" charset="0"/>
              </a:rPr>
              <a:t>Neighbors</a:t>
            </a:r>
            <a:r>
              <a:rPr lang="en-GB" sz="1800" b="1" kern="100" dirty="0">
                <a:effectLst/>
                <a:latin typeface="Aptos" panose="020B0004020202020204" pitchFamily="34" charset="0"/>
                <a:ea typeface="Aptos" panose="020B0004020202020204" pitchFamily="34" charset="0"/>
                <a:cs typeface="Times New Roman" panose="02020603050405020304" pitchFamily="18" charset="0"/>
              </a:rPr>
              <a:t> (KNN)</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to determine the best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47853" y="2592133"/>
            <a:ext cx="5409565" cy="3426460"/>
            <a:chOff x="6447853" y="2592133"/>
            <a:chExt cx="5409565" cy="3426460"/>
          </a:xfrm>
        </p:grpSpPr>
        <p:sp>
          <p:nvSpPr>
            <p:cNvPr id="3" name="object 3"/>
            <p:cNvSpPr/>
            <p:nvPr/>
          </p:nvSpPr>
          <p:spPr>
            <a:xfrm>
              <a:off x="6452615" y="2596895"/>
              <a:ext cx="5400040" cy="3416935"/>
            </a:xfrm>
            <a:custGeom>
              <a:avLst/>
              <a:gdLst/>
              <a:ahLst/>
              <a:cxnLst/>
              <a:rect l="l" t="t" r="r" b="b"/>
              <a:pathLst>
                <a:path w="5400040" h="3416935">
                  <a:moveTo>
                    <a:pt x="5399532" y="0"/>
                  </a:moveTo>
                  <a:lnTo>
                    <a:pt x="0" y="0"/>
                  </a:lnTo>
                  <a:lnTo>
                    <a:pt x="0" y="3416808"/>
                  </a:lnTo>
                  <a:lnTo>
                    <a:pt x="5399532" y="3416808"/>
                  </a:lnTo>
                  <a:lnTo>
                    <a:pt x="5399532" y="0"/>
                  </a:lnTo>
                  <a:close/>
                </a:path>
              </a:pathLst>
            </a:custGeom>
            <a:solidFill>
              <a:srgbClr val="FFFFFF"/>
            </a:solidFill>
          </p:spPr>
          <p:txBody>
            <a:bodyPr wrap="square" lIns="0" tIns="0" rIns="0" bIns="0" rtlCol="0"/>
            <a:lstStyle/>
            <a:p>
              <a:endParaRPr/>
            </a:p>
          </p:txBody>
        </p:sp>
        <p:sp>
          <p:nvSpPr>
            <p:cNvPr id="4" name="object 4"/>
            <p:cNvSpPr/>
            <p:nvPr/>
          </p:nvSpPr>
          <p:spPr>
            <a:xfrm>
              <a:off x="6452615" y="2596895"/>
              <a:ext cx="5400040" cy="3416935"/>
            </a:xfrm>
            <a:custGeom>
              <a:avLst/>
              <a:gdLst/>
              <a:ahLst/>
              <a:cxnLst/>
              <a:rect l="l" t="t" r="r" b="b"/>
              <a:pathLst>
                <a:path w="5400040" h="3416935">
                  <a:moveTo>
                    <a:pt x="0" y="3416808"/>
                  </a:moveTo>
                  <a:lnTo>
                    <a:pt x="5399532" y="3416808"/>
                  </a:lnTo>
                  <a:lnTo>
                    <a:pt x="5399532" y="0"/>
                  </a:lnTo>
                  <a:lnTo>
                    <a:pt x="0" y="0"/>
                  </a:lnTo>
                  <a:lnTo>
                    <a:pt x="0" y="3416808"/>
                  </a:lnTo>
                  <a:close/>
                </a:path>
              </a:pathLst>
            </a:custGeom>
            <a:ln w="9525">
              <a:solidFill>
                <a:srgbClr val="4471C4"/>
              </a:solidFill>
            </a:ln>
          </p:spPr>
          <p:txBody>
            <a:bodyPr wrap="square" lIns="0" tIns="0" rIns="0" bIns="0" rtlCol="0"/>
            <a:lstStyle/>
            <a:p>
              <a:endParaRPr/>
            </a:p>
          </p:txBody>
        </p:sp>
      </p:grpSp>
      <p:grpSp>
        <p:nvGrpSpPr>
          <p:cNvPr id="5" name="object 5"/>
          <p:cNvGrpSpPr/>
          <p:nvPr/>
        </p:nvGrpSpPr>
        <p:grpSpPr>
          <a:xfrm>
            <a:off x="988885" y="2601277"/>
            <a:ext cx="5409565" cy="3425190"/>
            <a:chOff x="988885" y="2601277"/>
            <a:chExt cx="5409565" cy="3425190"/>
          </a:xfrm>
        </p:grpSpPr>
        <p:sp>
          <p:nvSpPr>
            <p:cNvPr id="6" name="object 6"/>
            <p:cNvSpPr/>
            <p:nvPr/>
          </p:nvSpPr>
          <p:spPr>
            <a:xfrm>
              <a:off x="993647" y="2606039"/>
              <a:ext cx="5400040" cy="3415665"/>
            </a:xfrm>
            <a:custGeom>
              <a:avLst/>
              <a:gdLst/>
              <a:ahLst/>
              <a:cxnLst/>
              <a:rect l="l" t="t" r="r" b="b"/>
              <a:pathLst>
                <a:path w="5400040" h="3415665">
                  <a:moveTo>
                    <a:pt x="5399532" y="0"/>
                  </a:moveTo>
                  <a:lnTo>
                    <a:pt x="0" y="0"/>
                  </a:lnTo>
                  <a:lnTo>
                    <a:pt x="0" y="3415284"/>
                  </a:lnTo>
                  <a:lnTo>
                    <a:pt x="5399532" y="3415284"/>
                  </a:lnTo>
                  <a:lnTo>
                    <a:pt x="5399532" y="0"/>
                  </a:lnTo>
                  <a:close/>
                </a:path>
              </a:pathLst>
            </a:custGeom>
            <a:solidFill>
              <a:srgbClr val="FFFFFF"/>
            </a:solidFill>
          </p:spPr>
          <p:txBody>
            <a:bodyPr wrap="square" lIns="0" tIns="0" rIns="0" bIns="0" rtlCol="0"/>
            <a:lstStyle/>
            <a:p>
              <a:endParaRPr/>
            </a:p>
          </p:txBody>
        </p:sp>
        <p:sp>
          <p:nvSpPr>
            <p:cNvPr id="7" name="object 7"/>
            <p:cNvSpPr/>
            <p:nvPr/>
          </p:nvSpPr>
          <p:spPr>
            <a:xfrm>
              <a:off x="993647" y="2606039"/>
              <a:ext cx="5400040" cy="3415665"/>
            </a:xfrm>
            <a:custGeom>
              <a:avLst/>
              <a:gdLst/>
              <a:ahLst/>
              <a:cxnLst/>
              <a:rect l="l" t="t" r="r" b="b"/>
              <a:pathLst>
                <a:path w="5400040" h="3415665">
                  <a:moveTo>
                    <a:pt x="0" y="3415284"/>
                  </a:moveTo>
                  <a:lnTo>
                    <a:pt x="5399532" y="3415284"/>
                  </a:lnTo>
                  <a:lnTo>
                    <a:pt x="5399532" y="0"/>
                  </a:lnTo>
                  <a:lnTo>
                    <a:pt x="0" y="0"/>
                  </a:lnTo>
                  <a:lnTo>
                    <a:pt x="0" y="3415284"/>
                  </a:lnTo>
                  <a:close/>
                </a:path>
              </a:pathLst>
            </a:custGeom>
            <a:ln w="9525">
              <a:solidFill>
                <a:srgbClr val="4471C4"/>
              </a:solidFill>
            </a:ln>
          </p:spPr>
          <p:txBody>
            <a:bodyPr wrap="square" lIns="0" tIns="0" rIns="0" bIns="0" rtlCol="0"/>
            <a:lstStyle/>
            <a:p>
              <a:endParaRPr/>
            </a:p>
          </p:txBody>
        </p:sp>
      </p:grpSp>
      <p:sp>
        <p:nvSpPr>
          <p:cNvPr id="8" name="object 8"/>
          <p:cNvSpPr txBox="1"/>
          <p:nvPr/>
        </p:nvSpPr>
        <p:spPr>
          <a:xfrm>
            <a:off x="848969" y="1299463"/>
            <a:ext cx="10745470" cy="1735732"/>
          </a:xfrm>
          <a:prstGeom prst="rect">
            <a:avLst/>
          </a:prstGeom>
        </p:spPr>
        <p:txBody>
          <a:bodyPr vert="horz" wrap="square" lIns="0" tIns="12065" rIns="0" bIns="0" rtlCol="0">
            <a:spAutoFit/>
          </a:bodyPr>
          <a:lstStyle/>
          <a:p>
            <a:pPr>
              <a:spcBef>
                <a:spcPts val="25"/>
              </a:spcBef>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Data collection involves gathering information from various sources, which may be structured, unstructured, or semi-structured. In this project, data was obtained from the SpaceX API, providing structured launch data, and through web scraping relevant Wikipedia pages to extract additional details about Falcon 9 and Falcon Heavy launches.</a:t>
            </a:r>
          </a:p>
          <a:p>
            <a:pPr>
              <a:lnSpc>
                <a:spcPct val="100000"/>
              </a:lnSpc>
              <a:spcBef>
                <a:spcPts val="25"/>
              </a:spcBef>
            </a:pPr>
            <a:endParaRPr sz="2200" dirty="0">
              <a:latin typeface="Microsoft Sans Serif"/>
              <a:cs typeface="Microsoft Sans Serif"/>
            </a:endParaRPr>
          </a:p>
          <a:p>
            <a:pPr marL="2317115">
              <a:lnSpc>
                <a:spcPct val="100000"/>
              </a:lnSpc>
              <a:tabLst>
                <a:tab pos="6932930" algn="l"/>
              </a:tabLst>
            </a:pPr>
            <a:r>
              <a:rPr sz="1800" b="1" u="sng" dirty="0">
                <a:uFill>
                  <a:solidFill>
                    <a:srgbClr val="000000"/>
                  </a:solidFill>
                </a:uFill>
                <a:latin typeface="Calibri"/>
                <a:cs typeface="Calibri"/>
              </a:rPr>
              <a:t>SpaceX</a:t>
            </a:r>
            <a:r>
              <a:rPr sz="1800" b="1" u="sng" spc="-40" dirty="0">
                <a:uFill>
                  <a:solidFill>
                    <a:srgbClr val="000000"/>
                  </a:solidFill>
                </a:uFill>
                <a:latin typeface="Calibri"/>
                <a:cs typeface="Calibri"/>
              </a:rPr>
              <a:t> </a:t>
            </a:r>
            <a:r>
              <a:rPr sz="1800" b="1" u="sng" spc="-25" dirty="0">
                <a:uFill>
                  <a:solidFill>
                    <a:srgbClr val="000000"/>
                  </a:solidFill>
                </a:uFill>
                <a:latin typeface="Calibri"/>
                <a:cs typeface="Calibri"/>
              </a:rPr>
              <a:t>API</a:t>
            </a:r>
            <a:r>
              <a:rPr sz="1800" b="1" u="none" dirty="0">
                <a:latin typeface="Calibri"/>
                <a:cs typeface="Calibri"/>
              </a:rPr>
              <a:t>	</a:t>
            </a:r>
            <a:r>
              <a:rPr sz="2700" b="1" u="sng" baseline="1543" dirty="0">
                <a:uFill>
                  <a:solidFill>
                    <a:srgbClr val="000000"/>
                  </a:solidFill>
                </a:uFill>
                <a:latin typeface="Calibri"/>
                <a:cs typeface="Calibri"/>
              </a:rPr>
              <a:t>Web</a:t>
            </a:r>
            <a:r>
              <a:rPr sz="2700" b="1" u="sng" spc="-75" baseline="1543" dirty="0">
                <a:uFill>
                  <a:solidFill>
                    <a:srgbClr val="000000"/>
                  </a:solidFill>
                </a:uFill>
                <a:latin typeface="Calibri"/>
                <a:cs typeface="Calibri"/>
              </a:rPr>
              <a:t> </a:t>
            </a:r>
            <a:r>
              <a:rPr sz="2700" b="1" u="sng" spc="-15" baseline="1543" dirty="0">
                <a:uFill>
                  <a:solidFill>
                    <a:srgbClr val="000000"/>
                  </a:solidFill>
                </a:uFill>
                <a:latin typeface="Calibri"/>
                <a:cs typeface="Calibri"/>
              </a:rPr>
              <a:t>scraping</a:t>
            </a:r>
            <a:r>
              <a:rPr sz="2700" b="1" u="sng" spc="-112" baseline="1543" dirty="0">
                <a:uFill>
                  <a:solidFill>
                    <a:srgbClr val="000000"/>
                  </a:solidFill>
                </a:uFill>
                <a:latin typeface="Calibri"/>
                <a:cs typeface="Calibri"/>
              </a:rPr>
              <a:t> </a:t>
            </a:r>
            <a:r>
              <a:rPr sz="2700" b="1" u="sng" baseline="1543" dirty="0">
                <a:uFill>
                  <a:solidFill>
                    <a:srgbClr val="000000"/>
                  </a:solidFill>
                </a:uFill>
                <a:latin typeface="Calibri"/>
                <a:cs typeface="Calibri"/>
              </a:rPr>
              <a:t>data</a:t>
            </a:r>
            <a:r>
              <a:rPr sz="2700" b="1" u="sng" spc="-82" baseline="1543" dirty="0">
                <a:uFill>
                  <a:solidFill>
                    <a:srgbClr val="000000"/>
                  </a:solidFill>
                </a:uFill>
                <a:latin typeface="Calibri"/>
                <a:cs typeface="Calibri"/>
              </a:rPr>
              <a:t> </a:t>
            </a:r>
            <a:r>
              <a:rPr sz="2700" b="1" u="sng" baseline="1543" dirty="0">
                <a:uFill>
                  <a:solidFill>
                    <a:srgbClr val="000000"/>
                  </a:solidFill>
                </a:uFill>
                <a:latin typeface="Calibri"/>
                <a:cs typeface="Calibri"/>
              </a:rPr>
              <a:t>from</a:t>
            </a:r>
            <a:r>
              <a:rPr sz="2700" b="1" u="sng" spc="-37" baseline="1543" dirty="0">
                <a:uFill>
                  <a:solidFill>
                    <a:srgbClr val="000000"/>
                  </a:solidFill>
                </a:uFill>
                <a:latin typeface="Calibri"/>
                <a:cs typeface="Calibri"/>
              </a:rPr>
              <a:t> </a:t>
            </a:r>
            <a:r>
              <a:rPr sz="2700" b="1" u="sng" spc="-30" baseline="1543" dirty="0">
                <a:uFill>
                  <a:solidFill>
                    <a:srgbClr val="000000"/>
                  </a:solidFill>
                </a:uFill>
                <a:latin typeface="Calibri"/>
                <a:cs typeface="Calibri"/>
              </a:rPr>
              <a:t>Wiki</a:t>
            </a:r>
            <a:endParaRPr sz="2700" baseline="1543" dirty="0">
              <a:latin typeface="Calibri"/>
              <a:cs typeface="Calibri"/>
            </a:endParaRPr>
          </a:p>
        </p:txBody>
      </p:sp>
      <p:sp>
        <p:nvSpPr>
          <p:cNvPr id="9" name="object 9"/>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1C7CDB"/>
                </a:solidFill>
                <a:latin typeface="Microsoft Sans Serif"/>
                <a:cs typeface="Microsoft Sans Serif"/>
              </a:rPr>
              <a:t>7</a:t>
            </a:r>
            <a:endParaRPr sz="1600">
              <a:latin typeface="Microsoft Sans Serif"/>
              <a:cs typeface="Microsoft Sans Serif"/>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45" dirty="0"/>
              <a:t>Data</a:t>
            </a:r>
            <a:r>
              <a:rPr spc="-175" dirty="0"/>
              <a:t> </a:t>
            </a:r>
            <a:r>
              <a:rPr spc="-80" dirty="0"/>
              <a:t>Collection</a:t>
            </a:r>
          </a:p>
        </p:txBody>
      </p:sp>
      <p:grpSp>
        <p:nvGrpSpPr>
          <p:cNvPr id="11" name="object 11"/>
          <p:cNvGrpSpPr/>
          <p:nvPr/>
        </p:nvGrpSpPr>
        <p:grpSpPr>
          <a:xfrm>
            <a:off x="1034541" y="3905758"/>
            <a:ext cx="1099820" cy="909319"/>
            <a:chOff x="1034541" y="3905758"/>
            <a:chExt cx="1099820" cy="909319"/>
          </a:xfrm>
        </p:grpSpPr>
        <p:sp>
          <p:nvSpPr>
            <p:cNvPr id="12" name="object 12"/>
            <p:cNvSpPr/>
            <p:nvPr/>
          </p:nvSpPr>
          <p:spPr>
            <a:xfrm>
              <a:off x="1040891" y="3912108"/>
              <a:ext cx="1087120" cy="896619"/>
            </a:xfrm>
            <a:custGeom>
              <a:avLst/>
              <a:gdLst/>
              <a:ahLst/>
              <a:cxnLst/>
              <a:rect l="l" t="t" r="r" b="b"/>
              <a:pathLst>
                <a:path w="1087120" h="896620">
                  <a:moveTo>
                    <a:pt x="996950" y="0"/>
                  </a:moveTo>
                  <a:lnTo>
                    <a:pt x="89611" y="0"/>
                  </a:lnTo>
                  <a:lnTo>
                    <a:pt x="54730" y="7044"/>
                  </a:lnTo>
                  <a:lnTo>
                    <a:pt x="26246" y="26257"/>
                  </a:lnTo>
                  <a:lnTo>
                    <a:pt x="7041" y="54756"/>
                  </a:lnTo>
                  <a:lnTo>
                    <a:pt x="0" y="89662"/>
                  </a:lnTo>
                  <a:lnTo>
                    <a:pt x="0" y="806450"/>
                  </a:lnTo>
                  <a:lnTo>
                    <a:pt x="7041" y="841355"/>
                  </a:lnTo>
                  <a:lnTo>
                    <a:pt x="26246" y="869854"/>
                  </a:lnTo>
                  <a:lnTo>
                    <a:pt x="54730" y="889067"/>
                  </a:lnTo>
                  <a:lnTo>
                    <a:pt x="89611"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13" name="object 13"/>
            <p:cNvSpPr/>
            <p:nvPr/>
          </p:nvSpPr>
          <p:spPr>
            <a:xfrm>
              <a:off x="1040891" y="3912108"/>
              <a:ext cx="1087120" cy="896619"/>
            </a:xfrm>
            <a:custGeom>
              <a:avLst/>
              <a:gdLst/>
              <a:ahLst/>
              <a:cxnLst/>
              <a:rect l="l" t="t" r="r" b="b"/>
              <a:pathLst>
                <a:path w="1087120" h="896620">
                  <a:moveTo>
                    <a:pt x="0" y="89662"/>
                  </a:moveTo>
                  <a:lnTo>
                    <a:pt x="7041" y="54756"/>
                  </a:lnTo>
                  <a:lnTo>
                    <a:pt x="26246" y="26257"/>
                  </a:lnTo>
                  <a:lnTo>
                    <a:pt x="54730" y="7044"/>
                  </a:lnTo>
                  <a:lnTo>
                    <a:pt x="89611"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11" y="896112"/>
                  </a:lnTo>
                  <a:lnTo>
                    <a:pt x="54730" y="889067"/>
                  </a:lnTo>
                  <a:lnTo>
                    <a:pt x="26246" y="869854"/>
                  </a:lnTo>
                  <a:lnTo>
                    <a:pt x="7041"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14" name="object 14"/>
          <p:cNvSpPr txBox="1"/>
          <p:nvPr/>
        </p:nvSpPr>
        <p:spPr>
          <a:xfrm>
            <a:off x="1082649" y="3917060"/>
            <a:ext cx="956310" cy="501650"/>
          </a:xfrm>
          <a:prstGeom prst="rect">
            <a:avLst/>
          </a:prstGeom>
        </p:spPr>
        <p:txBody>
          <a:bodyPr vert="horz" wrap="square" lIns="0" tIns="29845" rIns="0" bIns="0" rtlCol="0">
            <a:spAutoFit/>
          </a:bodyPr>
          <a:lstStyle/>
          <a:p>
            <a:pPr marL="57785" marR="5080" indent="-58419">
              <a:lnSpc>
                <a:spcPts val="1210"/>
              </a:lnSpc>
              <a:spcBef>
                <a:spcPts val="235"/>
              </a:spcBef>
              <a:buSzPct val="77272"/>
              <a:buChar char="•"/>
              <a:tabLst>
                <a:tab pos="57785" algn="l"/>
                <a:tab pos="68580" algn="l"/>
              </a:tabLst>
            </a:pPr>
            <a:r>
              <a:rPr sz="1100" dirty="0">
                <a:latin typeface="Calibri"/>
                <a:cs typeface="Calibri"/>
              </a:rPr>
              <a:t>	Request</a:t>
            </a:r>
            <a:r>
              <a:rPr sz="1100" spc="-20" dirty="0">
                <a:latin typeface="Calibri"/>
                <a:cs typeface="Calibri"/>
              </a:rPr>
              <a:t> </a:t>
            </a:r>
            <a:r>
              <a:rPr sz="1100" spc="-10" dirty="0">
                <a:latin typeface="Calibri"/>
                <a:cs typeface="Calibri"/>
              </a:rPr>
              <a:t>launch </a:t>
            </a:r>
            <a:r>
              <a:rPr sz="1100" dirty="0">
                <a:latin typeface="Calibri"/>
                <a:cs typeface="Calibri"/>
              </a:rPr>
              <a:t>data</a:t>
            </a:r>
            <a:r>
              <a:rPr sz="1100" spc="-5" dirty="0">
                <a:latin typeface="Calibri"/>
                <a:cs typeface="Calibri"/>
              </a:rPr>
              <a:t> </a:t>
            </a:r>
            <a:r>
              <a:rPr sz="1100" spc="-20" dirty="0">
                <a:latin typeface="Calibri"/>
                <a:cs typeface="Calibri"/>
              </a:rPr>
              <a:t>from </a:t>
            </a:r>
            <a:r>
              <a:rPr sz="1100" dirty="0">
                <a:latin typeface="Calibri"/>
                <a:cs typeface="Calibri"/>
              </a:rPr>
              <a:t>SpaceX</a:t>
            </a:r>
            <a:r>
              <a:rPr sz="1100" spc="-10" dirty="0">
                <a:latin typeface="Calibri"/>
                <a:cs typeface="Calibri"/>
              </a:rPr>
              <a:t> </a:t>
            </a:r>
            <a:r>
              <a:rPr sz="1100" spc="-25" dirty="0">
                <a:latin typeface="Calibri"/>
                <a:cs typeface="Calibri"/>
              </a:rPr>
              <a:t>API</a:t>
            </a:r>
            <a:endParaRPr sz="1100" dirty="0">
              <a:latin typeface="Calibri"/>
              <a:cs typeface="Calibri"/>
            </a:endParaRPr>
          </a:p>
        </p:txBody>
      </p:sp>
      <p:grpSp>
        <p:nvGrpSpPr>
          <p:cNvPr id="15" name="object 15"/>
          <p:cNvGrpSpPr/>
          <p:nvPr/>
        </p:nvGrpSpPr>
        <p:grpSpPr>
          <a:xfrm>
            <a:off x="1276858" y="4609846"/>
            <a:ext cx="1438910" cy="680720"/>
            <a:chOff x="1276858" y="4609846"/>
            <a:chExt cx="1438910" cy="680720"/>
          </a:xfrm>
        </p:grpSpPr>
        <p:sp>
          <p:nvSpPr>
            <p:cNvPr id="16" name="object 16"/>
            <p:cNvSpPr/>
            <p:nvPr/>
          </p:nvSpPr>
          <p:spPr>
            <a:xfrm>
              <a:off x="1283208" y="4616196"/>
              <a:ext cx="1432560" cy="674370"/>
            </a:xfrm>
            <a:custGeom>
              <a:avLst/>
              <a:gdLst/>
              <a:ahLst/>
              <a:cxnLst/>
              <a:rect l="l" t="t" r="r" b="b"/>
              <a:pathLst>
                <a:path w="1432560" h="674370">
                  <a:moveTo>
                    <a:pt x="1432306" y="448564"/>
                  </a:moveTo>
                  <a:lnTo>
                    <a:pt x="1428242" y="383032"/>
                  </a:lnTo>
                  <a:lnTo>
                    <a:pt x="1365123" y="410337"/>
                  </a:lnTo>
                  <a:lnTo>
                    <a:pt x="1384300" y="421259"/>
                  </a:lnTo>
                  <a:lnTo>
                    <a:pt x="1356106" y="457187"/>
                  </a:lnTo>
                  <a:lnTo>
                    <a:pt x="1324991" y="490461"/>
                  </a:lnTo>
                  <a:lnTo>
                    <a:pt x="1291170" y="520915"/>
                  </a:lnTo>
                  <a:lnTo>
                    <a:pt x="1254823" y="548373"/>
                  </a:lnTo>
                  <a:lnTo>
                    <a:pt x="1216152" y="572643"/>
                  </a:lnTo>
                  <a:lnTo>
                    <a:pt x="1173429" y="594436"/>
                  </a:lnTo>
                  <a:lnTo>
                    <a:pt x="1129703" y="611987"/>
                  </a:lnTo>
                  <a:lnTo>
                    <a:pt x="1085215" y="625386"/>
                  </a:lnTo>
                  <a:lnTo>
                    <a:pt x="1040218" y="634695"/>
                  </a:lnTo>
                  <a:lnTo>
                    <a:pt x="994968" y="639978"/>
                  </a:lnTo>
                  <a:lnTo>
                    <a:pt x="949718" y="641324"/>
                  </a:lnTo>
                  <a:lnTo>
                    <a:pt x="904709" y="638797"/>
                  </a:lnTo>
                  <a:lnTo>
                    <a:pt x="860209" y="632447"/>
                  </a:lnTo>
                  <a:lnTo>
                    <a:pt x="816470" y="622363"/>
                  </a:lnTo>
                  <a:lnTo>
                    <a:pt x="773747" y="608622"/>
                  </a:lnTo>
                  <a:lnTo>
                    <a:pt x="732282" y="591273"/>
                  </a:lnTo>
                  <a:lnTo>
                    <a:pt x="692340" y="570395"/>
                  </a:lnTo>
                  <a:lnTo>
                    <a:pt x="654164" y="546049"/>
                  </a:lnTo>
                  <a:lnTo>
                    <a:pt x="618020" y="518325"/>
                  </a:lnTo>
                  <a:lnTo>
                    <a:pt x="584149" y="487273"/>
                  </a:lnTo>
                  <a:lnTo>
                    <a:pt x="552805" y="452983"/>
                  </a:lnTo>
                  <a:lnTo>
                    <a:pt x="524243" y="415505"/>
                  </a:lnTo>
                  <a:lnTo>
                    <a:pt x="504469" y="384048"/>
                  </a:lnTo>
                  <a:lnTo>
                    <a:pt x="926338" y="384048"/>
                  </a:lnTo>
                  <a:lnTo>
                    <a:pt x="941273" y="381038"/>
                  </a:lnTo>
                  <a:lnTo>
                    <a:pt x="953465" y="372833"/>
                  </a:lnTo>
                  <a:lnTo>
                    <a:pt x="961669" y="360641"/>
                  </a:lnTo>
                  <a:lnTo>
                    <a:pt x="964692" y="345694"/>
                  </a:lnTo>
                  <a:lnTo>
                    <a:pt x="964692" y="38354"/>
                  </a:lnTo>
                  <a:lnTo>
                    <a:pt x="961669" y="23418"/>
                  </a:lnTo>
                  <a:lnTo>
                    <a:pt x="953465" y="11226"/>
                  </a:lnTo>
                  <a:lnTo>
                    <a:pt x="941273" y="3022"/>
                  </a:lnTo>
                  <a:lnTo>
                    <a:pt x="926338"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2638" y="384048"/>
                  </a:lnTo>
                  <a:lnTo>
                    <a:pt x="469900" y="391287"/>
                  </a:lnTo>
                  <a:lnTo>
                    <a:pt x="496087" y="432981"/>
                  </a:lnTo>
                  <a:lnTo>
                    <a:pt x="525767" y="472109"/>
                  </a:lnTo>
                  <a:lnTo>
                    <a:pt x="558736" y="508469"/>
                  </a:lnTo>
                  <a:lnTo>
                    <a:pt x="594791" y="541845"/>
                  </a:lnTo>
                  <a:lnTo>
                    <a:pt x="633730" y="572008"/>
                  </a:lnTo>
                  <a:lnTo>
                    <a:pt x="674331" y="598170"/>
                  </a:lnTo>
                  <a:lnTo>
                    <a:pt x="716318" y="620407"/>
                  </a:lnTo>
                  <a:lnTo>
                    <a:pt x="759434" y="638771"/>
                  </a:lnTo>
                  <a:lnTo>
                    <a:pt x="803452" y="653288"/>
                  </a:lnTo>
                  <a:lnTo>
                    <a:pt x="848156" y="664006"/>
                  </a:lnTo>
                  <a:lnTo>
                    <a:pt x="893279" y="670953"/>
                  </a:lnTo>
                  <a:lnTo>
                    <a:pt x="938618" y="674192"/>
                  </a:lnTo>
                  <a:lnTo>
                    <a:pt x="983919" y="673747"/>
                  </a:lnTo>
                  <a:lnTo>
                    <a:pt x="1028954" y="669671"/>
                  </a:lnTo>
                  <a:lnTo>
                    <a:pt x="1073492" y="661987"/>
                  </a:lnTo>
                  <a:lnTo>
                    <a:pt x="1117295" y="650760"/>
                  </a:lnTo>
                  <a:lnTo>
                    <a:pt x="1160132" y="636003"/>
                  </a:lnTo>
                  <a:lnTo>
                    <a:pt x="1201762" y="617778"/>
                  </a:lnTo>
                  <a:lnTo>
                    <a:pt x="1241971" y="596112"/>
                  </a:lnTo>
                  <a:lnTo>
                    <a:pt x="1280502" y="571042"/>
                  </a:lnTo>
                  <a:lnTo>
                    <a:pt x="1317129" y="542632"/>
                  </a:lnTo>
                  <a:lnTo>
                    <a:pt x="1351610" y="510895"/>
                  </a:lnTo>
                  <a:lnTo>
                    <a:pt x="1383741" y="475894"/>
                  </a:lnTo>
                  <a:lnTo>
                    <a:pt x="1413256" y="437642"/>
                  </a:lnTo>
                  <a:lnTo>
                    <a:pt x="1432306" y="448564"/>
                  </a:lnTo>
                  <a:close/>
                </a:path>
              </a:pathLst>
            </a:custGeom>
            <a:solidFill>
              <a:srgbClr val="EC7C30"/>
            </a:solidFill>
          </p:spPr>
          <p:txBody>
            <a:bodyPr wrap="square" lIns="0" tIns="0" rIns="0" bIns="0" rtlCol="0"/>
            <a:lstStyle/>
            <a:p>
              <a:endParaRPr/>
            </a:p>
          </p:txBody>
        </p:sp>
        <p:sp>
          <p:nvSpPr>
            <p:cNvPr id="17" name="object 17"/>
            <p:cNvSpPr/>
            <p:nvPr/>
          </p:nvSpPr>
          <p:spPr>
            <a:xfrm>
              <a:off x="1283208" y="4616196"/>
              <a:ext cx="965200" cy="384175"/>
            </a:xfrm>
            <a:custGeom>
              <a:avLst/>
              <a:gdLst/>
              <a:ahLst/>
              <a:cxnLst/>
              <a:rect l="l" t="t" r="r" b="b"/>
              <a:pathLst>
                <a:path w="965200" h="384175">
                  <a:moveTo>
                    <a:pt x="0" y="38353"/>
                  </a:moveTo>
                  <a:lnTo>
                    <a:pt x="3010" y="23413"/>
                  </a:lnTo>
                  <a:lnTo>
                    <a:pt x="11223" y="11223"/>
                  </a:lnTo>
                  <a:lnTo>
                    <a:pt x="23413" y="3010"/>
                  </a:lnTo>
                  <a:lnTo>
                    <a:pt x="38353" y="0"/>
                  </a:lnTo>
                  <a:lnTo>
                    <a:pt x="926337" y="0"/>
                  </a:lnTo>
                  <a:lnTo>
                    <a:pt x="941278" y="3010"/>
                  </a:lnTo>
                  <a:lnTo>
                    <a:pt x="953468" y="11223"/>
                  </a:lnTo>
                  <a:lnTo>
                    <a:pt x="961681" y="23413"/>
                  </a:lnTo>
                  <a:lnTo>
                    <a:pt x="964691" y="38353"/>
                  </a:lnTo>
                  <a:lnTo>
                    <a:pt x="964691" y="345693"/>
                  </a:lnTo>
                  <a:lnTo>
                    <a:pt x="961681" y="360634"/>
                  </a:lnTo>
                  <a:lnTo>
                    <a:pt x="953468" y="372824"/>
                  </a:lnTo>
                  <a:lnTo>
                    <a:pt x="941278" y="381037"/>
                  </a:lnTo>
                  <a:lnTo>
                    <a:pt x="926337" y="384047"/>
                  </a:lnTo>
                  <a:lnTo>
                    <a:pt x="38353"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18" name="object 18"/>
          <p:cNvSpPr txBox="1"/>
          <p:nvPr/>
        </p:nvSpPr>
        <p:spPr>
          <a:xfrm>
            <a:off x="1436877" y="4694885"/>
            <a:ext cx="669290" cy="194310"/>
          </a:xfrm>
          <a:prstGeom prst="rect">
            <a:avLst/>
          </a:prstGeom>
        </p:spPr>
        <p:txBody>
          <a:bodyPr vert="horz" wrap="square" lIns="0" tIns="13335" rIns="0" bIns="0" rtlCol="0">
            <a:spAutoFit/>
          </a:bodyPr>
          <a:lstStyle/>
          <a:p>
            <a:pPr>
              <a:lnSpc>
                <a:spcPct val="100000"/>
              </a:lnSpc>
              <a:spcBef>
                <a:spcPts val="105"/>
              </a:spcBef>
            </a:pPr>
            <a:r>
              <a:rPr sz="1100" dirty="0">
                <a:solidFill>
                  <a:srgbClr val="FFFFFF"/>
                </a:solidFill>
                <a:latin typeface="Calibri"/>
                <a:cs typeface="Calibri"/>
              </a:rPr>
              <a:t>API</a:t>
            </a:r>
            <a:r>
              <a:rPr sz="1100" spc="-15" dirty="0">
                <a:solidFill>
                  <a:srgbClr val="FFFFFF"/>
                </a:solidFill>
                <a:latin typeface="Calibri"/>
                <a:cs typeface="Calibri"/>
              </a:rPr>
              <a:t> </a:t>
            </a:r>
            <a:r>
              <a:rPr sz="1100" spc="-10" dirty="0">
                <a:solidFill>
                  <a:srgbClr val="FFFFFF"/>
                </a:solidFill>
                <a:latin typeface="Calibri"/>
                <a:cs typeface="Calibri"/>
              </a:rPr>
              <a:t>request</a:t>
            </a:r>
            <a:endParaRPr sz="1100">
              <a:latin typeface="Calibri"/>
              <a:cs typeface="Calibri"/>
            </a:endParaRPr>
          </a:p>
        </p:txBody>
      </p:sp>
      <p:grpSp>
        <p:nvGrpSpPr>
          <p:cNvPr id="19" name="object 19"/>
          <p:cNvGrpSpPr/>
          <p:nvPr/>
        </p:nvGrpSpPr>
        <p:grpSpPr>
          <a:xfrm>
            <a:off x="2400045" y="3394657"/>
            <a:ext cx="1802130" cy="1420495"/>
            <a:chOff x="2400045" y="3394657"/>
            <a:chExt cx="1802130" cy="1420495"/>
          </a:xfrm>
        </p:grpSpPr>
        <p:sp>
          <p:nvSpPr>
            <p:cNvPr id="20" name="object 20"/>
            <p:cNvSpPr/>
            <p:nvPr/>
          </p:nvSpPr>
          <p:spPr>
            <a:xfrm>
              <a:off x="2406395" y="391210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1" name="object 21"/>
            <p:cNvSpPr/>
            <p:nvPr/>
          </p:nvSpPr>
          <p:spPr>
            <a:xfrm>
              <a:off x="2406395" y="391210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22" name="object 22"/>
            <p:cNvSpPr/>
            <p:nvPr/>
          </p:nvSpPr>
          <p:spPr>
            <a:xfrm>
              <a:off x="2647188" y="3394658"/>
              <a:ext cx="1555115" cy="709930"/>
            </a:xfrm>
            <a:custGeom>
              <a:avLst/>
              <a:gdLst/>
              <a:ahLst/>
              <a:cxnLst/>
              <a:rect l="l" t="t" r="r" b="b"/>
              <a:pathLst>
                <a:path w="1555114" h="709929">
                  <a:moveTo>
                    <a:pt x="1554607" y="260781"/>
                  </a:moveTo>
                  <a:lnTo>
                    <a:pt x="1535430" y="271703"/>
                  </a:lnTo>
                  <a:lnTo>
                    <a:pt x="1507159" y="233832"/>
                  </a:lnTo>
                  <a:lnTo>
                    <a:pt x="1476197" y="198285"/>
                  </a:lnTo>
                  <a:lnTo>
                    <a:pt x="1442681" y="165188"/>
                  </a:lnTo>
                  <a:lnTo>
                    <a:pt x="1406779" y="134696"/>
                  </a:lnTo>
                  <a:lnTo>
                    <a:pt x="1368640" y="106959"/>
                  </a:lnTo>
                  <a:lnTo>
                    <a:pt x="1328420" y="82092"/>
                  </a:lnTo>
                  <a:lnTo>
                    <a:pt x="1286764" y="60426"/>
                  </a:lnTo>
                  <a:lnTo>
                    <a:pt x="1244269" y="42151"/>
                  </a:lnTo>
                  <a:lnTo>
                    <a:pt x="1201102" y="27216"/>
                  </a:lnTo>
                  <a:lnTo>
                    <a:pt x="1157414" y="15582"/>
                  </a:lnTo>
                  <a:lnTo>
                    <a:pt x="1113370" y="7188"/>
                  </a:lnTo>
                  <a:lnTo>
                    <a:pt x="1069136" y="2019"/>
                  </a:lnTo>
                  <a:lnTo>
                    <a:pt x="1024890" y="0"/>
                  </a:lnTo>
                  <a:lnTo>
                    <a:pt x="980782" y="1104"/>
                  </a:lnTo>
                  <a:lnTo>
                    <a:pt x="936993" y="5283"/>
                  </a:lnTo>
                  <a:lnTo>
                    <a:pt x="893673" y="12484"/>
                  </a:lnTo>
                  <a:lnTo>
                    <a:pt x="851001" y="22656"/>
                  </a:lnTo>
                  <a:lnTo>
                    <a:pt x="809142" y="35775"/>
                  </a:lnTo>
                  <a:lnTo>
                    <a:pt x="768248" y="51777"/>
                  </a:lnTo>
                  <a:lnTo>
                    <a:pt x="728497" y="70624"/>
                  </a:lnTo>
                  <a:lnTo>
                    <a:pt x="690054" y="92278"/>
                  </a:lnTo>
                  <a:lnTo>
                    <a:pt x="653084" y="116674"/>
                  </a:lnTo>
                  <a:lnTo>
                    <a:pt x="617753" y="143776"/>
                  </a:lnTo>
                  <a:lnTo>
                    <a:pt x="584212" y="173545"/>
                  </a:lnTo>
                  <a:lnTo>
                    <a:pt x="552653" y="205930"/>
                  </a:lnTo>
                  <a:lnTo>
                    <a:pt x="523214" y="240880"/>
                  </a:lnTo>
                  <a:lnTo>
                    <a:pt x="496087" y="278358"/>
                  </a:lnTo>
                  <a:lnTo>
                    <a:pt x="471424" y="318312"/>
                  </a:lnTo>
                  <a:lnTo>
                    <a:pt x="483971" y="325424"/>
                  </a:lnTo>
                  <a:lnTo>
                    <a:pt x="38354" y="325424"/>
                  </a:lnTo>
                  <a:lnTo>
                    <a:pt x="23406" y="328447"/>
                  </a:lnTo>
                  <a:lnTo>
                    <a:pt x="11214" y="336651"/>
                  </a:lnTo>
                  <a:lnTo>
                    <a:pt x="3009" y="348843"/>
                  </a:lnTo>
                  <a:lnTo>
                    <a:pt x="0" y="363778"/>
                  </a:lnTo>
                  <a:lnTo>
                    <a:pt x="0" y="671118"/>
                  </a:lnTo>
                  <a:lnTo>
                    <a:pt x="3009" y="686066"/>
                  </a:lnTo>
                  <a:lnTo>
                    <a:pt x="11214" y="698258"/>
                  </a:lnTo>
                  <a:lnTo>
                    <a:pt x="23406" y="706462"/>
                  </a:lnTo>
                  <a:lnTo>
                    <a:pt x="38354" y="709472"/>
                  </a:lnTo>
                  <a:lnTo>
                    <a:pt x="927862" y="709472"/>
                  </a:lnTo>
                  <a:lnTo>
                    <a:pt x="942797" y="706462"/>
                  </a:lnTo>
                  <a:lnTo>
                    <a:pt x="954989" y="698258"/>
                  </a:lnTo>
                  <a:lnTo>
                    <a:pt x="963193" y="686066"/>
                  </a:lnTo>
                  <a:lnTo>
                    <a:pt x="966216" y="671118"/>
                  </a:lnTo>
                  <a:lnTo>
                    <a:pt x="966216" y="363778"/>
                  </a:lnTo>
                  <a:lnTo>
                    <a:pt x="963193" y="348843"/>
                  </a:lnTo>
                  <a:lnTo>
                    <a:pt x="954989" y="336651"/>
                  </a:lnTo>
                  <a:lnTo>
                    <a:pt x="942797" y="328447"/>
                  </a:lnTo>
                  <a:lnTo>
                    <a:pt x="927862" y="325424"/>
                  </a:lnTo>
                  <a:lnTo>
                    <a:pt x="505879" y="325424"/>
                  </a:lnTo>
                  <a:lnTo>
                    <a:pt x="528447" y="289585"/>
                  </a:lnTo>
                  <a:lnTo>
                    <a:pt x="560552" y="247408"/>
                  </a:lnTo>
                  <a:lnTo>
                    <a:pt x="596226" y="208292"/>
                  </a:lnTo>
                  <a:lnTo>
                    <a:pt x="635241" y="172453"/>
                  </a:lnTo>
                  <a:lnTo>
                    <a:pt x="677405" y="140131"/>
                  </a:lnTo>
                  <a:lnTo>
                    <a:pt x="718616" y="113830"/>
                  </a:lnTo>
                  <a:lnTo>
                    <a:pt x="761123" y="91287"/>
                  </a:lnTo>
                  <a:lnTo>
                    <a:pt x="804735" y="72491"/>
                  </a:lnTo>
                  <a:lnTo>
                    <a:pt x="849223" y="57404"/>
                  </a:lnTo>
                  <a:lnTo>
                    <a:pt x="894372" y="45974"/>
                  </a:lnTo>
                  <a:lnTo>
                    <a:pt x="939977" y="38163"/>
                  </a:lnTo>
                  <a:lnTo>
                    <a:pt x="985824" y="33947"/>
                  </a:lnTo>
                  <a:lnTo>
                    <a:pt x="1031697" y="33274"/>
                  </a:lnTo>
                  <a:lnTo>
                    <a:pt x="1077391" y="36118"/>
                  </a:lnTo>
                  <a:lnTo>
                    <a:pt x="1122680" y="42430"/>
                  </a:lnTo>
                  <a:lnTo>
                    <a:pt x="1167345" y="52171"/>
                  </a:lnTo>
                  <a:lnTo>
                    <a:pt x="1211199" y="65316"/>
                  </a:lnTo>
                  <a:lnTo>
                    <a:pt x="1253998" y="81813"/>
                  </a:lnTo>
                  <a:lnTo>
                    <a:pt x="1295552" y="101625"/>
                  </a:lnTo>
                  <a:lnTo>
                    <a:pt x="1335633" y="124726"/>
                  </a:lnTo>
                  <a:lnTo>
                    <a:pt x="1374038" y="151066"/>
                  </a:lnTo>
                  <a:lnTo>
                    <a:pt x="1410550" y="180606"/>
                  </a:lnTo>
                  <a:lnTo>
                    <a:pt x="1444955" y="213321"/>
                  </a:lnTo>
                  <a:lnTo>
                    <a:pt x="1477048" y="249161"/>
                  </a:lnTo>
                  <a:lnTo>
                    <a:pt x="1506601" y="288086"/>
                  </a:lnTo>
                  <a:lnTo>
                    <a:pt x="1487424" y="299008"/>
                  </a:lnTo>
                  <a:lnTo>
                    <a:pt x="1550289" y="326440"/>
                  </a:lnTo>
                  <a:lnTo>
                    <a:pt x="1554607" y="260781"/>
                  </a:lnTo>
                  <a:close/>
                </a:path>
              </a:pathLst>
            </a:custGeom>
            <a:solidFill>
              <a:srgbClr val="A4A4A4"/>
            </a:solidFill>
          </p:spPr>
          <p:txBody>
            <a:bodyPr wrap="square" lIns="0" tIns="0" rIns="0" bIns="0" rtlCol="0"/>
            <a:lstStyle/>
            <a:p>
              <a:endParaRPr/>
            </a:p>
          </p:txBody>
        </p:sp>
        <p:sp>
          <p:nvSpPr>
            <p:cNvPr id="23" name="object 23"/>
            <p:cNvSpPr/>
            <p:nvPr/>
          </p:nvSpPr>
          <p:spPr>
            <a:xfrm>
              <a:off x="2647187" y="372008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2448179" y="3721989"/>
            <a:ext cx="955040" cy="1041400"/>
          </a:xfrm>
          <a:prstGeom prst="rect">
            <a:avLst/>
          </a:prstGeom>
        </p:spPr>
        <p:txBody>
          <a:bodyPr vert="horz" wrap="square" lIns="0" tIns="29845" rIns="0" bIns="0" rtlCol="0">
            <a:spAutoFit/>
          </a:bodyPr>
          <a:lstStyle/>
          <a:p>
            <a:pPr marL="422275" marR="5080" indent="7620">
              <a:lnSpc>
                <a:spcPts val="1210"/>
              </a:lnSpc>
              <a:spcBef>
                <a:spcPts val="235"/>
              </a:spcBef>
            </a:pPr>
            <a:r>
              <a:rPr sz="1100" dirty="0">
                <a:solidFill>
                  <a:srgbClr val="FFFFFF"/>
                </a:solidFill>
                <a:latin typeface="Calibri"/>
                <a:cs typeface="Calibri"/>
              </a:rPr>
              <a:t>Read</a:t>
            </a:r>
            <a:r>
              <a:rPr sz="1100" spc="-30" dirty="0">
                <a:solidFill>
                  <a:srgbClr val="FFFFFF"/>
                </a:solidFill>
                <a:latin typeface="Calibri"/>
                <a:cs typeface="Calibri"/>
              </a:rPr>
              <a:t> </a:t>
            </a:r>
            <a:r>
              <a:rPr sz="1100" spc="-25" dirty="0">
                <a:solidFill>
                  <a:srgbClr val="FFFFFF"/>
                </a:solidFill>
                <a:latin typeface="Calibri"/>
                <a:cs typeface="Calibri"/>
              </a:rPr>
              <a:t>API </a:t>
            </a:r>
            <a:r>
              <a:rPr sz="1100" spc="-10" dirty="0">
                <a:solidFill>
                  <a:srgbClr val="FFFFFF"/>
                </a:solidFill>
                <a:latin typeface="Calibri"/>
                <a:cs typeface="Calibri"/>
              </a:rPr>
              <a:t>response</a:t>
            </a:r>
            <a:endParaRPr sz="1100" dirty="0">
              <a:latin typeface="Calibri"/>
              <a:cs typeface="Calibri"/>
            </a:endParaRPr>
          </a:p>
          <a:p>
            <a:pPr marL="57785" marR="126364" indent="-58419">
              <a:lnSpc>
                <a:spcPct val="91600"/>
              </a:lnSpc>
              <a:spcBef>
                <a:spcPts val="605"/>
              </a:spcBef>
              <a:buSzPct val="77272"/>
              <a:buChar char="•"/>
              <a:tabLst>
                <a:tab pos="57785" algn="l"/>
                <a:tab pos="69215" algn="l"/>
              </a:tabLst>
            </a:pPr>
            <a:r>
              <a:rPr sz="1100" dirty="0">
                <a:latin typeface="Calibri"/>
                <a:cs typeface="Calibri"/>
              </a:rPr>
              <a:t>	Read</a:t>
            </a:r>
            <a:r>
              <a:rPr sz="1100" spc="-35" dirty="0">
                <a:latin typeface="Calibri"/>
                <a:cs typeface="Calibri"/>
              </a:rPr>
              <a:t> </a:t>
            </a:r>
            <a:r>
              <a:rPr sz="1100" spc="-10" dirty="0">
                <a:latin typeface="Calibri"/>
                <a:cs typeface="Calibri"/>
              </a:rPr>
              <a:t>.json </a:t>
            </a:r>
            <a:r>
              <a:rPr sz="1100" dirty="0">
                <a:latin typeface="Calibri"/>
                <a:cs typeface="Calibri"/>
              </a:rPr>
              <a:t>response</a:t>
            </a:r>
            <a:r>
              <a:rPr sz="1100" spc="-45" dirty="0">
                <a:latin typeface="Calibri"/>
                <a:cs typeface="Calibri"/>
              </a:rPr>
              <a:t> </a:t>
            </a:r>
            <a:r>
              <a:rPr sz="1100" spc="-25" dirty="0">
                <a:latin typeface="Calibri"/>
                <a:cs typeface="Calibri"/>
              </a:rPr>
              <a:t>and </a:t>
            </a:r>
            <a:r>
              <a:rPr sz="1100" dirty="0">
                <a:latin typeface="Calibri"/>
                <a:cs typeface="Calibri"/>
              </a:rPr>
              <a:t>convert</a:t>
            </a:r>
            <a:r>
              <a:rPr sz="1100" spc="-20" dirty="0">
                <a:latin typeface="Calibri"/>
                <a:cs typeface="Calibri"/>
              </a:rPr>
              <a:t> </a:t>
            </a:r>
            <a:r>
              <a:rPr sz="1100" dirty="0">
                <a:latin typeface="Calibri"/>
                <a:cs typeface="Calibri"/>
              </a:rPr>
              <a:t>to</a:t>
            </a:r>
            <a:r>
              <a:rPr sz="1100" spc="-15" dirty="0">
                <a:latin typeface="Calibri"/>
                <a:cs typeface="Calibri"/>
              </a:rPr>
              <a:t> </a:t>
            </a:r>
            <a:r>
              <a:rPr sz="1100" spc="-50" dirty="0">
                <a:latin typeface="Calibri"/>
                <a:cs typeface="Calibri"/>
              </a:rPr>
              <a:t>a</a:t>
            </a:r>
            <a:r>
              <a:rPr sz="1100" spc="-10" dirty="0">
                <a:latin typeface="Calibri"/>
                <a:cs typeface="Calibri"/>
              </a:rPr>
              <a:t> Dataframe</a:t>
            </a:r>
            <a:endParaRPr sz="1100" dirty="0">
              <a:latin typeface="Calibri"/>
              <a:cs typeface="Calibri"/>
            </a:endParaRPr>
          </a:p>
        </p:txBody>
      </p:sp>
      <p:grpSp>
        <p:nvGrpSpPr>
          <p:cNvPr id="25" name="object 25"/>
          <p:cNvGrpSpPr/>
          <p:nvPr/>
        </p:nvGrpSpPr>
        <p:grpSpPr>
          <a:xfrm>
            <a:off x="3765550" y="3905758"/>
            <a:ext cx="1681480" cy="1384935"/>
            <a:chOff x="3765550" y="3905758"/>
            <a:chExt cx="1681480" cy="1384935"/>
          </a:xfrm>
        </p:grpSpPr>
        <p:sp>
          <p:nvSpPr>
            <p:cNvPr id="26" name="object 26"/>
            <p:cNvSpPr/>
            <p:nvPr/>
          </p:nvSpPr>
          <p:spPr>
            <a:xfrm>
              <a:off x="3771900"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7" name="object 27"/>
            <p:cNvSpPr/>
            <p:nvPr/>
          </p:nvSpPr>
          <p:spPr>
            <a:xfrm>
              <a:off x="3771900"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sp>
          <p:nvSpPr>
            <p:cNvPr id="28" name="object 28"/>
            <p:cNvSpPr/>
            <p:nvPr/>
          </p:nvSpPr>
          <p:spPr>
            <a:xfrm>
              <a:off x="4012692" y="461619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7994"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5993" y="384048"/>
                  </a:lnTo>
                  <a:lnTo>
                    <a:pt x="927862" y="384048"/>
                  </a:lnTo>
                  <a:lnTo>
                    <a:pt x="942797" y="381038"/>
                  </a:lnTo>
                  <a:lnTo>
                    <a:pt x="954989" y="372833"/>
                  </a:lnTo>
                  <a:lnTo>
                    <a:pt x="963193" y="360641"/>
                  </a:lnTo>
                  <a:lnTo>
                    <a:pt x="966216" y="345694"/>
                  </a:lnTo>
                  <a:lnTo>
                    <a:pt x="966216" y="38354"/>
                  </a:lnTo>
                  <a:lnTo>
                    <a:pt x="963193" y="23418"/>
                  </a:lnTo>
                  <a:lnTo>
                    <a:pt x="954989" y="11226"/>
                  </a:lnTo>
                  <a:lnTo>
                    <a:pt x="942797" y="3022"/>
                  </a:lnTo>
                  <a:lnTo>
                    <a:pt x="927862"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4162" y="384048"/>
                  </a:lnTo>
                  <a:lnTo>
                    <a:pt x="471424" y="391287"/>
                  </a:lnTo>
                  <a:lnTo>
                    <a:pt x="497611" y="432981"/>
                  </a:lnTo>
                  <a:lnTo>
                    <a:pt x="527291" y="472109"/>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29" name="object 29"/>
            <p:cNvSpPr/>
            <p:nvPr/>
          </p:nvSpPr>
          <p:spPr>
            <a:xfrm>
              <a:off x="4012691" y="4616196"/>
              <a:ext cx="966469" cy="384175"/>
            </a:xfrm>
            <a:custGeom>
              <a:avLst/>
              <a:gdLst/>
              <a:ahLst/>
              <a:cxnLst/>
              <a:rect l="l" t="t" r="r" b="b"/>
              <a:pathLst>
                <a:path w="966470" h="384175">
                  <a:moveTo>
                    <a:pt x="0" y="38353"/>
                  </a:moveTo>
                  <a:lnTo>
                    <a:pt x="3010" y="23413"/>
                  </a:lnTo>
                  <a:lnTo>
                    <a:pt x="11223" y="11223"/>
                  </a:lnTo>
                  <a:lnTo>
                    <a:pt x="23413" y="3010"/>
                  </a:lnTo>
                  <a:lnTo>
                    <a:pt x="38354" y="0"/>
                  </a:lnTo>
                  <a:lnTo>
                    <a:pt x="927862" y="0"/>
                  </a:lnTo>
                  <a:lnTo>
                    <a:pt x="942802" y="3010"/>
                  </a:lnTo>
                  <a:lnTo>
                    <a:pt x="954992" y="11223"/>
                  </a:lnTo>
                  <a:lnTo>
                    <a:pt x="963205" y="23413"/>
                  </a:lnTo>
                  <a:lnTo>
                    <a:pt x="966216" y="38353"/>
                  </a:lnTo>
                  <a:lnTo>
                    <a:pt x="966216" y="345693"/>
                  </a:lnTo>
                  <a:lnTo>
                    <a:pt x="963205" y="360634"/>
                  </a:lnTo>
                  <a:lnTo>
                    <a:pt x="954992" y="372824"/>
                  </a:lnTo>
                  <a:lnTo>
                    <a:pt x="942802" y="381037"/>
                  </a:lnTo>
                  <a:lnTo>
                    <a:pt x="927862" y="384047"/>
                  </a:lnTo>
                  <a:lnTo>
                    <a:pt x="38354"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3813683" y="3917060"/>
            <a:ext cx="1022350" cy="1049655"/>
          </a:xfrm>
          <a:prstGeom prst="rect">
            <a:avLst/>
          </a:prstGeom>
        </p:spPr>
        <p:txBody>
          <a:bodyPr vert="horz" wrap="square" lIns="0" tIns="27305" rIns="0" bIns="0" rtlCol="0">
            <a:spAutoFit/>
          </a:bodyPr>
          <a:lstStyle/>
          <a:p>
            <a:pPr marL="57785" marR="43815" indent="-58419">
              <a:lnSpc>
                <a:spcPct val="91600"/>
              </a:lnSpc>
              <a:spcBef>
                <a:spcPts val="215"/>
              </a:spcBef>
              <a:buSzPct val="77272"/>
              <a:buChar char="•"/>
              <a:tabLst>
                <a:tab pos="57785" algn="l"/>
                <a:tab pos="68580" algn="l"/>
              </a:tabLst>
            </a:pPr>
            <a:r>
              <a:rPr sz="1100" dirty="0">
                <a:latin typeface="Calibri"/>
                <a:cs typeface="Calibri"/>
              </a:rPr>
              <a:t>	Extract</a:t>
            </a:r>
            <a:r>
              <a:rPr sz="1100" spc="-25" dirty="0">
                <a:latin typeface="Calibri"/>
                <a:cs typeface="Calibri"/>
              </a:rPr>
              <a:t> </a:t>
            </a:r>
            <a:r>
              <a:rPr sz="1100" spc="-10" dirty="0">
                <a:latin typeface="Calibri"/>
                <a:cs typeface="Calibri"/>
              </a:rPr>
              <a:t>relevant </a:t>
            </a:r>
            <a:r>
              <a:rPr sz="1100" dirty="0">
                <a:latin typeface="Calibri"/>
                <a:cs typeface="Calibri"/>
              </a:rPr>
              <a:t>data</a:t>
            </a:r>
            <a:r>
              <a:rPr sz="1100" spc="-20" dirty="0">
                <a:latin typeface="Calibri"/>
                <a:cs typeface="Calibri"/>
              </a:rPr>
              <a:t> </a:t>
            </a:r>
            <a:r>
              <a:rPr sz="1100" dirty="0">
                <a:latin typeface="Calibri"/>
                <a:cs typeface="Calibri"/>
              </a:rPr>
              <a:t>fields</a:t>
            </a:r>
            <a:r>
              <a:rPr sz="1100" spc="-10" dirty="0">
                <a:latin typeface="Calibri"/>
                <a:cs typeface="Calibri"/>
              </a:rPr>
              <a:t> </a:t>
            </a:r>
            <a:r>
              <a:rPr sz="1100" spc="-25" dirty="0">
                <a:latin typeface="Calibri"/>
                <a:cs typeface="Calibri"/>
              </a:rPr>
              <a:t>to </a:t>
            </a:r>
            <a:r>
              <a:rPr sz="1100" dirty="0">
                <a:latin typeface="Calibri"/>
                <a:cs typeface="Calibri"/>
              </a:rPr>
              <a:t>match</a:t>
            </a:r>
            <a:r>
              <a:rPr sz="1100" spc="-20" dirty="0">
                <a:latin typeface="Calibri"/>
                <a:cs typeface="Calibri"/>
              </a:rPr>
              <a:t> </a:t>
            </a:r>
            <a:r>
              <a:rPr sz="1100" spc="-25" dirty="0">
                <a:latin typeface="Calibri"/>
                <a:cs typeface="Calibri"/>
              </a:rPr>
              <a:t>the </a:t>
            </a:r>
            <a:r>
              <a:rPr sz="1100" spc="-10" dirty="0">
                <a:latin typeface="Calibri"/>
                <a:cs typeface="Calibri"/>
              </a:rPr>
              <a:t>requirements</a:t>
            </a:r>
            <a:endParaRPr sz="1100">
              <a:latin typeface="Calibri"/>
              <a:cs typeface="Calibri"/>
            </a:endParaRPr>
          </a:p>
          <a:p>
            <a:pPr marL="403860" marR="5080" indent="-47625">
              <a:lnSpc>
                <a:spcPts val="1210"/>
              </a:lnSpc>
              <a:spcBef>
                <a:spcPts val="710"/>
              </a:spcBef>
            </a:pPr>
            <a:r>
              <a:rPr sz="1100" dirty="0">
                <a:solidFill>
                  <a:srgbClr val="FFFFFF"/>
                </a:solidFill>
                <a:latin typeface="Calibri"/>
                <a:cs typeface="Calibri"/>
              </a:rPr>
              <a:t>Prelim</a:t>
            </a:r>
            <a:r>
              <a:rPr sz="1100" spc="-15" dirty="0">
                <a:solidFill>
                  <a:srgbClr val="FFFFFF"/>
                </a:solidFill>
                <a:latin typeface="Calibri"/>
                <a:cs typeface="Calibri"/>
              </a:rPr>
              <a:t> </a:t>
            </a:r>
            <a:r>
              <a:rPr sz="1100" spc="-20" dirty="0">
                <a:solidFill>
                  <a:srgbClr val="FFFFFF"/>
                </a:solidFill>
                <a:latin typeface="Calibri"/>
                <a:cs typeface="Calibri"/>
              </a:rPr>
              <a:t>data </a:t>
            </a:r>
            <a:r>
              <a:rPr sz="1100" spc="-10" dirty="0">
                <a:solidFill>
                  <a:srgbClr val="FFFFFF"/>
                </a:solidFill>
                <a:latin typeface="Calibri"/>
                <a:cs typeface="Calibri"/>
              </a:rPr>
              <a:t>wrangling</a:t>
            </a:r>
            <a:endParaRPr sz="1100">
              <a:latin typeface="Calibri"/>
              <a:cs typeface="Calibri"/>
            </a:endParaRPr>
          </a:p>
        </p:txBody>
      </p:sp>
      <p:grpSp>
        <p:nvGrpSpPr>
          <p:cNvPr id="31" name="object 31"/>
          <p:cNvGrpSpPr/>
          <p:nvPr/>
        </p:nvGrpSpPr>
        <p:grpSpPr>
          <a:xfrm>
            <a:off x="5131053" y="3713734"/>
            <a:ext cx="1219835" cy="1101090"/>
            <a:chOff x="5131053" y="3713734"/>
            <a:chExt cx="1219835" cy="1101090"/>
          </a:xfrm>
        </p:grpSpPr>
        <p:sp>
          <p:nvSpPr>
            <p:cNvPr id="32" name="object 32"/>
            <p:cNvSpPr/>
            <p:nvPr/>
          </p:nvSpPr>
          <p:spPr>
            <a:xfrm>
              <a:off x="5137403"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3" name="object 33"/>
            <p:cNvSpPr/>
            <p:nvPr/>
          </p:nvSpPr>
          <p:spPr>
            <a:xfrm>
              <a:off x="5137403"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34" name="object 34"/>
            <p:cNvSpPr/>
            <p:nvPr/>
          </p:nvSpPr>
          <p:spPr>
            <a:xfrm>
              <a:off x="5378195" y="3720084"/>
              <a:ext cx="966469" cy="384175"/>
            </a:xfrm>
            <a:custGeom>
              <a:avLst/>
              <a:gdLst/>
              <a:ahLst/>
              <a:cxnLst/>
              <a:rect l="l" t="t" r="r" b="b"/>
              <a:pathLst>
                <a:path w="966470" h="384175">
                  <a:moveTo>
                    <a:pt x="927862" y="0"/>
                  </a:moveTo>
                  <a:lnTo>
                    <a:pt x="38353" y="0"/>
                  </a:lnTo>
                  <a:lnTo>
                    <a:pt x="23413" y="3010"/>
                  </a:lnTo>
                  <a:lnTo>
                    <a:pt x="11223" y="11223"/>
                  </a:lnTo>
                  <a:lnTo>
                    <a:pt x="3010" y="23413"/>
                  </a:lnTo>
                  <a:lnTo>
                    <a:pt x="0" y="38354"/>
                  </a:lnTo>
                  <a:lnTo>
                    <a:pt x="0" y="345694"/>
                  </a:lnTo>
                  <a:lnTo>
                    <a:pt x="3010" y="360634"/>
                  </a:lnTo>
                  <a:lnTo>
                    <a:pt x="11223" y="372824"/>
                  </a:lnTo>
                  <a:lnTo>
                    <a:pt x="23413" y="381037"/>
                  </a:lnTo>
                  <a:lnTo>
                    <a:pt x="38353" y="384048"/>
                  </a:lnTo>
                  <a:lnTo>
                    <a:pt x="927862" y="384048"/>
                  </a:lnTo>
                  <a:lnTo>
                    <a:pt x="942802" y="381037"/>
                  </a:lnTo>
                  <a:lnTo>
                    <a:pt x="954992" y="372824"/>
                  </a:lnTo>
                  <a:lnTo>
                    <a:pt x="963205" y="360634"/>
                  </a:lnTo>
                  <a:lnTo>
                    <a:pt x="966215" y="345694"/>
                  </a:lnTo>
                  <a:lnTo>
                    <a:pt x="966215"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35" name="object 35"/>
            <p:cNvSpPr/>
            <p:nvPr/>
          </p:nvSpPr>
          <p:spPr>
            <a:xfrm>
              <a:off x="5378195" y="3720084"/>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36" name="object 36"/>
          <p:cNvSpPr txBox="1"/>
          <p:nvPr/>
        </p:nvSpPr>
        <p:spPr>
          <a:xfrm>
            <a:off x="5179186" y="3721989"/>
            <a:ext cx="1121410" cy="1041400"/>
          </a:xfrm>
          <a:prstGeom prst="rect">
            <a:avLst/>
          </a:prstGeom>
        </p:spPr>
        <p:txBody>
          <a:bodyPr vert="horz" wrap="square" lIns="0" tIns="29845" rIns="0" bIns="0" rtlCol="0">
            <a:spAutoFit/>
          </a:bodyPr>
          <a:lstStyle/>
          <a:p>
            <a:pPr marL="486409" marR="5080" indent="-230504">
              <a:lnSpc>
                <a:spcPts val="1210"/>
              </a:lnSpc>
              <a:spcBef>
                <a:spcPts val="235"/>
              </a:spcBef>
            </a:pPr>
            <a:r>
              <a:rPr sz="1100" dirty="0">
                <a:solidFill>
                  <a:srgbClr val="FFFFFF"/>
                </a:solidFill>
                <a:latin typeface="Calibri"/>
                <a:cs typeface="Calibri"/>
              </a:rPr>
              <a:t>Convert</a:t>
            </a:r>
            <a:r>
              <a:rPr sz="1100" spc="-30" dirty="0">
                <a:solidFill>
                  <a:srgbClr val="FFFFFF"/>
                </a:solidFill>
                <a:latin typeface="Calibri"/>
                <a:cs typeface="Calibri"/>
              </a:rPr>
              <a:t> </a:t>
            </a:r>
            <a:r>
              <a:rPr sz="1100" dirty="0">
                <a:solidFill>
                  <a:srgbClr val="FFFFFF"/>
                </a:solidFill>
                <a:latin typeface="Calibri"/>
                <a:cs typeface="Calibri"/>
              </a:rPr>
              <a:t>to</a:t>
            </a:r>
            <a:r>
              <a:rPr sz="1100" spc="-10" dirty="0">
                <a:solidFill>
                  <a:srgbClr val="FFFFFF"/>
                </a:solidFill>
                <a:latin typeface="Calibri"/>
                <a:cs typeface="Calibri"/>
              </a:rPr>
              <a:t> </a:t>
            </a:r>
            <a:r>
              <a:rPr sz="1100" spc="-25" dirty="0">
                <a:solidFill>
                  <a:srgbClr val="FFFFFF"/>
                </a:solidFill>
                <a:latin typeface="Calibri"/>
                <a:cs typeface="Calibri"/>
              </a:rPr>
              <a:t>CSV </a:t>
            </a:r>
            <a:r>
              <a:rPr sz="1100" spc="-10" dirty="0">
                <a:solidFill>
                  <a:srgbClr val="FFFFFF"/>
                </a:solidFill>
                <a:latin typeface="Calibri"/>
                <a:cs typeface="Calibri"/>
              </a:rPr>
              <a:t>format</a:t>
            </a:r>
            <a:endParaRPr sz="1100">
              <a:latin typeface="Calibri"/>
              <a:cs typeface="Calibri"/>
            </a:endParaRPr>
          </a:p>
          <a:p>
            <a:pPr marL="57785" marR="215265" indent="-58419">
              <a:lnSpc>
                <a:spcPct val="91600"/>
              </a:lnSpc>
              <a:spcBef>
                <a:spcPts val="605"/>
              </a:spcBef>
              <a:buSzPct val="77272"/>
              <a:buChar char="•"/>
              <a:tabLst>
                <a:tab pos="57785" algn="l"/>
                <a:tab pos="69215" algn="l"/>
              </a:tabLst>
            </a:pPr>
            <a:r>
              <a:rPr sz="1100" dirty="0">
                <a:latin typeface="Calibri"/>
                <a:cs typeface="Calibri"/>
              </a:rPr>
              <a:t>	Convert</a:t>
            </a:r>
            <a:r>
              <a:rPr sz="1100" spc="-20" dirty="0">
                <a:latin typeface="Calibri"/>
                <a:cs typeface="Calibri"/>
              </a:rPr>
              <a:t> </a:t>
            </a:r>
            <a:r>
              <a:rPr sz="1100" spc="-25" dirty="0">
                <a:latin typeface="Calibri"/>
                <a:cs typeface="Calibri"/>
              </a:rPr>
              <a:t>new </a:t>
            </a:r>
            <a:r>
              <a:rPr sz="1100" dirty="0">
                <a:latin typeface="Calibri"/>
                <a:cs typeface="Calibri"/>
              </a:rPr>
              <a:t>Dataframe</a:t>
            </a:r>
            <a:r>
              <a:rPr sz="1100" spc="-40" dirty="0">
                <a:latin typeface="Calibri"/>
                <a:cs typeface="Calibri"/>
              </a:rPr>
              <a:t> </a:t>
            </a:r>
            <a:r>
              <a:rPr sz="1100" spc="-25" dirty="0">
                <a:latin typeface="Calibri"/>
                <a:cs typeface="Calibri"/>
              </a:rPr>
              <a:t>to </a:t>
            </a:r>
            <a:r>
              <a:rPr sz="1100" dirty="0">
                <a:latin typeface="Calibri"/>
                <a:cs typeface="Calibri"/>
              </a:rPr>
              <a:t>CSV</a:t>
            </a:r>
            <a:r>
              <a:rPr sz="1100" spc="-15" dirty="0">
                <a:latin typeface="Calibri"/>
                <a:cs typeface="Calibri"/>
              </a:rPr>
              <a:t> </a:t>
            </a:r>
            <a:r>
              <a:rPr sz="1100" dirty="0">
                <a:latin typeface="Calibri"/>
                <a:cs typeface="Calibri"/>
              </a:rPr>
              <a:t>format</a:t>
            </a:r>
            <a:r>
              <a:rPr sz="1100" spc="-35" dirty="0">
                <a:latin typeface="Calibri"/>
                <a:cs typeface="Calibri"/>
              </a:rPr>
              <a:t> </a:t>
            </a:r>
            <a:r>
              <a:rPr sz="1100" spc="-25" dirty="0">
                <a:latin typeface="Calibri"/>
                <a:cs typeface="Calibri"/>
              </a:rPr>
              <a:t>for </a:t>
            </a:r>
            <a:r>
              <a:rPr sz="1100" dirty="0">
                <a:latin typeface="Calibri"/>
                <a:cs typeface="Calibri"/>
              </a:rPr>
              <a:t>the</a:t>
            </a:r>
            <a:r>
              <a:rPr sz="1100" spc="-15" dirty="0">
                <a:latin typeface="Calibri"/>
                <a:cs typeface="Calibri"/>
              </a:rPr>
              <a:t> </a:t>
            </a:r>
            <a:r>
              <a:rPr sz="1100" dirty="0">
                <a:latin typeface="Calibri"/>
                <a:cs typeface="Calibri"/>
              </a:rPr>
              <a:t>next</a:t>
            </a:r>
            <a:r>
              <a:rPr sz="1100" spc="-10" dirty="0">
                <a:latin typeface="Calibri"/>
                <a:cs typeface="Calibri"/>
              </a:rPr>
              <a:t> </a:t>
            </a:r>
            <a:r>
              <a:rPr sz="1100" spc="-20" dirty="0">
                <a:latin typeface="Calibri"/>
                <a:cs typeface="Calibri"/>
              </a:rPr>
              <a:t>phase</a:t>
            </a:r>
            <a:endParaRPr sz="1100">
              <a:latin typeface="Calibri"/>
              <a:cs typeface="Calibri"/>
            </a:endParaRPr>
          </a:p>
        </p:txBody>
      </p:sp>
      <p:grpSp>
        <p:nvGrpSpPr>
          <p:cNvPr id="37" name="object 37"/>
          <p:cNvGrpSpPr/>
          <p:nvPr/>
        </p:nvGrpSpPr>
        <p:grpSpPr>
          <a:xfrm>
            <a:off x="6496558" y="3875278"/>
            <a:ext cx="1099820" cy="909319"/>
            <a:chOff x="6496558" y="3875278"/>
            <a:chExt cx="1099820" cy="909319"/>
          </a:xfrm>
        </p:grpSpPr>
        <p:sp>
          <p:nvSpPr>
            <p:cNvPr id="38" name="object 38"/>
            <p:cNvSpPr/>
            <p:nvPr/>
          </p:nvSpPr>
          <p:spPr>
            <a:xfrm>
              <a:off x="6502908" y="388162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9" name="object 39"/>
            <p:cNvSpPr/>
            <p:nvPr/>
          </p:nvSpPr>
          <p:spPr>
            <a:xfrm>
              <a:off x="6502908" y="388162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40" name="object 40"/>
          <p:cNvSpPr txBox="1"/>
          <p:nvPr/>
        </p:nvSpPr>
        <p:spPr>
          <a:xfrm>
            <a:off x="6543420" y="3888740"/>
            <a:ext cx="1007110" cy="456565"/>
          </a:xfrm>
          <a:prstGeom prst="rect">
            <a:avLst/>
          </a:prstGeom>
        </p:spPr>
        <p:txBody>
          <a:bodyPr vert="horz" wrap="square" lIns="0" tIns="24765" rIns="0" bIns="0" rtlCol="0">
            <a:spAutoFit/>
          </a:bodyPr>
          <a:lstStyle/>
          <a:p>
            <a:pPr marL="57785" marR="5080" indent="-58419">
              <a:lnSpc>
                <a:spcPct val="91500"/>
              </a:lnSpc>
              <a:spcBef>
                <a:spcPts val="195"/>
              </a:spcBef>
              <a:buSzPct val="75000"/>
              <a:buChar char="•"/>
              <a:tabLst>
                <a:tab pos="57785" algn="l"/>
                <a:tab pos="62865" algn="l"/>
              </a:tabLst>
            </a:pPr>
            <a:r>
              <a:rPr sz="1000" dirty="0">
                <a:latin typeface="Calibri"/>
                <a:cs typeface="Calibri"/>
              </a:rPr>
              <a:t>	Request</a:t>
            </a:r>
            <a:r>
              <a:rPr sz="1000" spc="-40" dirty="0">
                <a:latin typeface="Calibri"/>
                <a:cs typeface="Calibri"/>
              </a:rPr>
              <a:t> </a:t>
            </a:r>
            <a:r>
              <a:rPr sz="1000" spc="-10" dirty="0">
                <a:latin typeface="Calibri"/>
                <a:cs typeface="Calibri"/>
              </a:rPr>
              <a:t>Falcon9 </a:t>
            </a:r>
            <a:r>
              <a:rPr sz="1000" dirty="0">
                <a:latin typeface="Calibri"/>
                <a:cs typeface="Calibri"/>
              </a:rPr>
              <a:t>html</a:t>
            </a:r>
            <a:r>
              <a:rPr sz="1000" spc="-25" dirty="0">
                <a:latin typeface="Calibri"/>
                <a:cs typeface="Calibri"/>
              </a:rPr>
              <a:t> </a:t>
            </a:r>
            <a:r>
              <a:rPr sz="1000" dirty="0">
                <a:latin typeface="Calibri"/>
                <a:cs typeface="Calibri"/>
              </a:rPr>
              <a:t>page</a:t>
            </a:r>
            <a:r>
              <a:rPr sz="1000" spc="-25" dirty="0">
                <a:latin typeface="Calibri"/>
                <a:cs typeface="Calibri"/>
              </a:rPr>
              <a:t> via</a:t>
            </a:r>
            <a:r>
              <a:rPr sz="1000" dirty="0">
                <a:latin typeface="Calibri"/>
                <a:cs typeface="Calibri"/>
              </a:rPr>
              <a:t> HTTP</a:t>
            </a:r>
            <a:r>
              <a:rPr sz="1000" spc="-20" dirty="0">
                <a:latin typeface="Calibri"/>
                <a:cs typeface="Calibri"/>
              </a:rPr>
              <a:t> </a:t>
            </a:r>
            <a:r>
              <a:rPr sz="1000" dirty="0">
                <a:latin typeface="Calibri"/>
                <a:cs typeface="Calibri"/>
              </a:rPr>
              <a:t>GET</a:t>
            </a:r>
            <a:r>
              <a:rPr sz="1000" spc="-20" dirty="0">
                <a:latin typeface="Calibri"/>
                <a:cs typeface="Calibri"/>
              </a:rPr>
              <a:t> </a:t>
            </a:r>
            <a:r>
              <a:rPr sz="1000" spc="-10" dirty="0">
                <a:latin typeface="Calibri"/>
                <a:cs typeface="Calibri"/>
              </a:rPr>
              <a:t>method</a:t>
            </a:r>
            <a:endParaRPr sz="1000">
              <a:latin typeface="Calibri"/>
              <a:cs typeface="Calibri"/>
            </a:endParaRPr>
          </a:p>
        </p:txBody>
      </p:sp>
      <p:grpSp>
        <p:nvGrpSpPr>
          <p:cNvPr id="41" name="object 41"/>
          <p:cNvGrpSpPr/>
          <p:nvPr/>
        </p:nvGrpSpPr>
        <p:grpSpPr>
          <a:xfrm>
            <a:off x="6737350" y="4579365"/>
            <a:ext cx="1440180" cy="680720"/>
            <a:chOff x="6737350" y="4579365"/>
            <a:chExt cx="1440180" cy="680720"/>
          </a:xfrm>
        </p:grpSpPr>
        <p:sp>
          <p:nvSpPr>
            <p:cNvPr id="42" name="object 42"/>
            <p:cNvSpPr/>
            <p:nvPr/>
          </p:nvSpPr>
          <p:spPr>
            <a:xfrm>
              <a:off x="6743700"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13"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EC7C30"/>
            </a:solidFill>
          </p:spPr>
          <p:txBody>
            <a:bodyPr wrap="square" lIns="0" tIns="0" rIns="0" bIns="0" rtlCol="0"/>
            <a:lstStyle/>
            <a:p>
              <a:endParaRPr/>
            </a:p>
          </p:txBody>
        </p:sp>
        <p:sp>
          <p:nvSpPr>
            <p:cNvPr id="43" name="object 43"/>
            <p:cNvSpPr/>
            <p:nvPr/>
          </p:nvSpPr>
          <p:spPr>
            <a:xfrm>
              <a:off x="6743700" y="4585715"/>
              <a:ext cx="966469" cy="386080"/>
            </a:xfrm>
            <a:custGeom>
              <a:avLst/>
              <a:gdLst/>
              <a:ahLst/>
              <a:cxnLst/>
              <a:rect l="l" t="t" r="r" b="b"/>
              <a:pathLst>
                <a:path w="966470" h="386079">
                  <a:moveTo>
                    <a:pt x="0" y="38607"/>
                  </a:moveTo>
                  <a:lnTo>
                    <a:pt x="3032" y="23574"/>
                  </a:lnTo>
                  <a:lnTo>
                    <a:pt x="11302" y="11302"/>
                  </a:lnTo>
                  <a:lnTo>
                    <a:pt x="23574" y="3032"/>
                  </a:lnTo>
                  <a:lnTo>
                    <a:pt x="38607" y="0"/>
                  </a:lnTo>
                  <a:lnTo>
                    <a:pt x="927607" y="0"/>
                  </a:lnTo>
                  <a:lnTo>
                    <a:pt x="942641" y="3032"/>
                  </a:lnTo>
                  <a:lnTo>
                    <a:pt x="954913" y="11302"/>
                  </a:lnTo>
                  <a:lnTo>
                    <a:pt x="963183" y="23574"/>
                  </a:lnTo>
                  <a:lnTo>
                    <a:pt x="966216" y="38607"/>
                  </a:lnTo>
                  <a:lnTo>
                    <a:pt x="966216" y="346963"/>
                  </a:lnTo>
                  <a:lnTo>
                    <a:pt x="963183" y="361997"/>
                  </a:lnTo>
                  <a:lnTo>
                    <a:pt x="954913" y="374268"/>
                  </a:lnTo>
                  <a:lnTo>
                    <a:pt x="942641" y="382539"/>
                  </a:lnTo>
                  <a:lnTo>
                    <a:pt x="927607" y="385571"/>
                  </a:lnTo>
                  <a:lnTo>
                    <a:pt x="38607" y="385571"/>
                  </a:lnTo>
                  <a:lnTo>
                    <a:pt x="23574" y="382539"/>
                  </a:lnTo>
                  <a:lnTo>
                    <a:pt x="11303"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830568" y="4589145"/>
            <a:ext cx="807085" cy="347980"/>
          </a:xfrm>
          <a:prstGeom prst="rect">
            <a:avLst/>
          </a:prstGeom>
        </p:spPr>
        <p:txBody>
          <a:bodyPr vert="horz" wrap="square" lIns="0" tIns="29845" rIns="0" bIns="0" rtlCol="0">
            <a:spAutoFit/>
          </a:bodyPr>
          <a:lstStyle/>
          <a:p>
            <a:pPr marL="285115" marR="5080" indent="-285750">
              <a:lnSpc>
                <a:spcPts val="1210"/>
              </a:lnSpc>
              <a:spcBef>
                <a:spcPts val="235"/>
              </a:spcBef>
            </a:pPr>
            <a:r>
              <a:rPr sz="1100" dirty="0">
                <a:solidFill>
                  <a:srgbClr val="FFFFFF"/>
                </a:solidFill>
                <a:latin typeface="Calibri"/>
                <a:cs typeface="Calibri"/>
              </a:rPr>
              <a:t>Perform</a:t>
            </a:r>
            <a:r>
              <a:rPr sz="1100" spc="-35" dirty="0">
                <a:solidFill>
                  <a:srgbClr val="FFFFFF"/>
                </a:solidFill>
                <a:latin typeface="Calibri"/>
                <a:cs typeface="Calibri"/>
              </a:rPr>
              <a:t> </a:t>
            </a:r>
            <a:r>
              <a:rPr sz="1100" spc="-20" dirty="0">
                <a:solidFill>
                  <a:srgbClr val="FFFFFF"/>
                </a:solidFill>
                <a:latin typeface="Calibri"/>
                <a:cs typeface="Calibri"/>
              </a:rPr>
              <a:t>HTTP </a:t>
            </a:r>
            <a:r>
              <a:rPr sz="1100" spc="-25" dirty="0">
                <a:solidFill>
                  <a:srgbClr val="FFFFFF"/>
                </a:solidFill>
                <a:latin typeface="Calibri"/>
                <a:cs typeface="Calibri"/>
              </a:rPr>
              <a:t>GET</a:t>
            </a:r>
            <a:endParaRPr sz="1100">
              <a:latin typeface="Calibri"/>
              <a:cs typeface="Calibri"/>
            </a:endParaRPr>
          </a:p>
        </p:txBody>
      </p:sp>
      <p:grpSp>
        <p:nvGrpSpPr>
          <p:cNvPr id="45" name="object 45"/>
          <p:cNvGrpSpPr/>
          <p:nvPr/>
        </p:nvGrpSpPr>
        <p:grpSpPr>
          <a:xfrm>
            <a:off x="7862061" y="3364154"/>
            <a:ext cx="1802130" cy="1420495"/>
            <a:chOff x="7862061" y="3364154"/>
            <a:chExt cx="1802130" cy="1420495"/>
          </a:xfrm>
        </p:grpSpPr>
        <p:sp>
          <p:nvSpPr>
            <p:cNvPr id="46" name="object 46"/>
            <p:cNvSpPr/>
            <p:nvPr/>
          </p:nvSpPr>
          <p:spPr>
            <a:xfrm>
              <a:off x="7868411" y="388162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47" name="object 47"/>
            <p:cNvSpPr/>
            <p:nvPr/>
          </p:nvSpPr>
          <p:spPr>
            <a:xfrm>
              <a:off x="7868411" y="388162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48" name="object 48"/>
            <p:cNvSpPr/>
            <p:nvPr/>
          </p:nvSpPr>
          <p:spPr>
            <a:xfrm>
              <a:off x="8109204" y="3364166"/>
              <a:ext cx="1555115" cy="709930"/>
            </a:xfrm>
            <a:custGeom>
              <a:avLst/>
              <a:gdLst/>
              <a:ahLst/>
              <a:cxnLst/>
              <a:rect l="l" t="t" r="r" b="b"/>
              <a:pathLst>
                <a:path w="1555115" h="709929">
                  <a:moveTo>
                    <a:pt x="1554861" y="261429"/>
                  </a:moveTo>
                  <a:lnTo>
                    <a:pt x="1535684" y="272351"/>
                  </a:lnTo>
                  <a:lnTo>
                    <a:pt x="1507350" y="234315"/>
                  </a:lnTo>
                  <a:lnTo>
                    <a:pt x="1476311" y="198615"/>
                  </a:lnTo>
                  <a:lnTo>
                    <a:pt x="1442732" y="165404"/>
                  </a:lnTo>
                  <a:lnTo>
                    <a:pt x="1406740" y="134810"/>
                  </a:lnTo>
                  <a:lnTo>
                    <a:pt x="1368501" y="106959"/>
                  </a:lnTo>
                  <a:lnTo>
                    <a:pt x="1328166" y="81978"/>
                  </a:lnTo>
                  <a:lnTo>
                    <a:pt x="1286497" y="60312"/>
                  </a:lnTo>
                  <a:lnTo>
                    <a:pt x="1243990" y="42049"/>
                  </a:lnTo>
                  <a:lnTo>
                    <a:pt x="1200797" y="27114"/>
                  </a:lnTo>
                  <a:lnTo>
                    <a:pt x="1157097" y="15494"/>
                  </a:lnTo>
                  <a:lnTo>
                    <a:pt x="1113040" y="7137"/>
                  </a:lnTo>
                  <a:lnTo>
                    <a:pt x="1068806" y="1981"/>
                  </a:lnTo>
                  <a:lnTo>
                    <a:pt x="1024547" y="0"/>
                  </a:lnTo>
                  <a:lnTo>
                    <a:pt x="980440" y="1130"/>
                  </a:lnTo>
                  <a:lnTo>
                    <a:pt x="936650" y="5334"/>
                  </a:lnTo>
                  <a:lnTo>
                    <a:pt x="893330" y="12573"/>
                  </a:lnTo>
                  <a:lnTo>
                    <a:pt x="850658" y="22783"/>
                  </a:lnTo>
                  <a:lnTo>
                    <a:pt x="808786" y="35941"/>
                  </a:lnTo>
                  <a:lnTo>
                    <a:pt x="767905" y="51993"/>
                  </a:lnTo>
                  <a:lnTo>
                    <a:pt x="728154" y="70878"/>
                  </a:lnTo>
                  <a:lnTo>
                    <a:pt x="689724" y="92570"/>
                  </a:lnTo>
                  <a:lnTo>
                    <a:pt x="652754" y="117017"/>
                  </a:lnTo>
                  <a:lnTo>
                    <a:pt x="617423" y="144170"/>
                  </a:lnTo>
                  <a:lnTo>
                    <a:pt x="583907" y="173990"/>
                  </a:lnTo>
                  <a:lnTo>
                    <a:pt x="552348" y="206425"/>
                  </a:lnTo>
                  <a:lnTo>
                    <a:pt x="522935" y="241427"/>
                  </a:lnTo>
                  <a:lnTo>
                    <a:pt x="495820" y="278955"/>
                  </a:lnTo>
                  <a:lnTo>
                    <a:pt x="471170" y="318960"/>
                  </a:lnTo>
                  <a:lnTo>
                    <a:pt x="482561" y="325437"/>
                  </a:lnTo>
                  <a:lnTo>
                    <a:pt x="38354" y="325437"/>
                  </a:lnTo>
                  <a:lnTo>
                    <a:pt x="23406" y="328460"/>
                  </a:lnTo>
                  <a:lnTo>
                    <a:pt x="11214" y="336664"/>
                  </a:lnTo>
                  <a:lnTo>
                    <a:pt x="3009" y="348856"/>
                  </a:lnTo>
                  <a:lnTo>
                    <a:pt x="0" y="363791"/>
                  </a:lnTo>
                  <a:lnTo>
                    <a:pt x="0" y="671131"/>
                  </a:lnTo>
                  <a:lnTo>
                    <a:pt x="3009" y="686079"/>
                  </a:lnTo>
                  <a:lnTo>
                    <a:pt x="11214" y="698271"/>
                  </a:lnTo>
                  <a:lnTo>
                    <a:pt x="23406" y="706475"/>
                  </a:lnTo>
                  <a:lnTo>
                    <a:pt x="38354" y="709485"/>
                  </a:lnTo>
                  <a:lnTo>
                    <a:pt x="927862" y="709485"/>
                  </a:lnTo>
                  <a:lnTo>
                    <a:pt x="942797" y="706475"/>
                  </a:lnTo>
                  <a:lnTo>
                    <a:pt x="954989" y="698271"/>
                  </a:lnTo>
                  <a:lnTo>
                    <a:pt x="963193" y="686079"/>
                  </a:lnTo>
                  <a:lnTo>
                    <a:pt x="966216" y="671131"/>
                  </a:lnTo>
                  <a:lnTo>
                    <a:pt x="966216" y="363791"/>
                  </a:lnTo>
                  <a:lnTo>
                    <a:pt x="963193" y="348856"/>
                  </a:lnTo>
                  <a:lnTo>
                    <a:pt x="954989" y="336664"/>
                  </a:lnTo>
                  <a:lnTo>
                    <a:pt x="942797" y="328460"/>
                  </a:lnTo>
                  <a:lnTo>
                    <a:pt x="927862" y="325437"/>
                  </a:lnTo>
                  <a:lnTo>
                    <a:pt x="506196" y="325437"/>
                  </a:lnTo>
                  <a:lnTo>
                    <a:pt x="528332" y="290144"/>
                  </a:lnTo>
                  <a:lnTo>
                    <a:pt x="560489" y="247789"/>
                  </a:lnTo>
                  <a:lnTo>
                    <a:pt x="596265" y="208508"/>
                  </a:lnTo>
                  <a:lnTo>
                    <a:pt x="635431" y="172554"/>
                  </a:lnTo>
                  <a:lnTo>
                    <a:pt x="677799" y="140144"/>
                  </a:lnTo>
                  <a:lnTo>
                    <a:pt x="718997" y="113817"/>
                  </a:lnTo>
                  <a:lnTo>
                    <a:pt x="761504" y="91274"/>
                  </a:lnTo>
                  <a:lnTo>
                    <a:pt x="805103" y="72478"/>
                  </a:lnTo>
                  <a:lnTo>
                    <a:pt x="849591" y="57391"/>
                  </a:lnTo>
                  <a:lnTo>
                    <a:pt x="894740" y="45961"/>
                  </a:lnTo>
                  <a:lnTo>
                    <a:pt x="940333" y="38163"/>
                  </a:lnTo>
                  <a:lnTo>
                    <a:pt x="986167" y="33959"/>
                  </a:lnTo>
                  <a:lnTo>
                    <a:pt x="1032027" y="33312"/>
                  </a:lnTo>
                  <a:lnTo>
                    <a:pt x="1077696" y="36182"/>
                  </a:lnTo>
                  <a:lnTo>
                    <a:pt x="1122972" y="42519"/>
                  </a:lnTo>
                  <a:lnTo>
                    <a:pt x="1167638" y="52298"/>
                  </a:lnTo>
                  <a:lnTo>
                    <a:pt x="1211465" y="65481"/>
                  </a:lnTo>
                  <a:lnTo>
                    <a:pt x="1254252" y="82029"/>
                  </a:lnTo>
                  <a:lnTo>
                    <a:pt x="1295793" y="101892"/>
                  </a:lnTo>
                  <a:lnTo>
                    <a:pt x="1335862" y="125044"/>
                  </a:lnTo>
                  <a:lnTo>
                    <a:pt x="1374241" y="151434"/>
                  </a:lnTo>
                  <a:lnTo>
                    <a:pt x="1410741" y="181051"/>
                  </a:lnTo>
                  <a:lnTo>
                    <a:pt x="1445120" y="213829"/>
                  </a:lnTo>
                  <a:lnTo>
                    <a:pt x="1477187" y="249732"/>
                  </a:lnTo>
                  <a:lnTo>
                    <a:pt x="1506728" y="288734"/>
                  </a:lnTo>
                  <a:lnTo>
                    <a:pt x="1487551" y="299656"/>
                  </a:lnTo>
                  <a:lnTo>
                    <a:pt x="1550416" y="327088"/>
                  </a:lnTo>
                  <a:lnTo>
                    <a:pt x="1554861" y="261429"/>
                  </a:lnTo>
                  <a:close/>
                </a:path>
              </a:pathLst>
            </a:custGeom>
            <a:solidFill>
              <a:srgbClr val="A4A4A4"/>
            </a:solidFill>
          </p:spPr>
          <p:txBody>
            <a:bodyPr wrap="square" lIns="0" tIns="0" rIns="0" bIns="0" rtlCol="0"/>
            <a:lstStyle/>
            <a:p>
              <a:endParaRPr/>
            </a:p>
          </p:txBody>
        </p:sp>
        <p:sp>
          <p:nvSpPr>
            <p:cNvPr id="49" name="object 49"/>
            <p:cNvSpPr/>
            <p:nvPr/>
          </p:nvSpPr>
          <p:spPr>
            <a:xfrm>
              <a:off x="8109203" y="3689603"/>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7908670" y="3692397"/>
            <a:ext cx="1109345" cy="845185"/>
          </a:xfrm>
          <a:prstGeom prst="rect">
            <a:avLst/>
          </a:prstGeom>
        </p:spPr>
        <p:txBody>
          <a:bodyPr vert="horz" wrap="square" lIns="0" tIns="29845" rIns="0" bIns="0" rtlCol="0">
            <a:spAutoFit/>
          </a:bodyPr>
          <a:lstStyle/>
          <a:p>
            <a:pPr marL="273050" marR="5080" indent="222250" algn="just">
              <a:lnSpc>
                <a:spcPts val="1210"/>
              </a:lnSpc>
              <a:spcBef>
                <a:spcPts val="235"/>
              </a:spcBef>
            </a:pPr>
            <a:r>
              <a:rPr sz="1100" spc="-10" dirty="0">
                <a:solidFill>
                  <a:srgbClr val="FFFFFF"/>
                </a:solidFill>
                <a:latin typeface="Calibri"/>
                <a:cs typeface="Calibri"/>
              </a:rPr>
              <a:t>Create </a:t>
            </a:r>
            <a:r>
              <a:rPr sz="1100" dirty="0">
                <a:solidFill>
                  <a:srgbClr val="FFFFFF"/>
                </a:solidFill>
                <a:latin typeface="Calibri"/>
                <a:cs typeface="Calibri"/>
              </a:rPr>
              <a:t>Beautiful</a:t>
            </a:r>
            <a:r>
              <a:rPr sz="1100" spc="-55" dirty="0">
                <a:solidFill>
                  <a:srgbClr val="FFFFFF"/>
                </a:solidFill>
                <a:latin typeface="Calibri"/>
                <a:cs typeface="Calibri"/>
              </a:rPr>
              <a:t> </a:t>
            </a:r>
            <a:r>
              <a:rPr sz="1100" spc="-20" dirty="0">
                <a:solidFill>
                  <a:srgbClr val="FFFFFF"/>
                </a:solidFill>
                <a:latin typeface="Calibri"/>
                <a:cs typeface="Calibri"/>
              </a:rPr>
              <a:t>Soap</a:t>
            </a:r>
            <a:endParaRPr sz="1100">
              <a:latin typeface="Calibri"/>
              <a:cs typeface="Calibri"/>
            </a:endParaRPr>
          </a:p>
          <a:p>
            <a:pPr marL="57785" marR="168910" indent="-58419" algn="just">
              <a:lnSpc>
                <a:spcPct val="91600"/>
              </a:lnSpc>
              <a:spcBef>
                <a:spcPts val="600"/>
              </a:spcBef>
              <a:buSzPct val="75000"/>
              <a:buChar char="•"/>
              <a:tabLst>
                <a:tab pos="57785" algn="l"/>
                <a:tab pos="62865" algn="l"/>
              </a:tabLst>
            </a:pPr>
            <a:r>
              <a:rPr sz="1000" dirty="0">
                <a:latin typeface="Calibri"/>
                <a:cs typeface="Calibri"/>
              </a:rPr>
              <a:t>	Create</a:t>
            </a:r>
            <a:r>
              <a:rPr sz="1000" spc="-30" dirty="0">
                <a:latin typeface="Calibri"/>
                <a:cs typeface="Calibri"/>
              </a:rPr>
              <a:t> </a:t>
            </a:r>
            <a:r>
              <a:rPr sz="1000" spc="-10" dirty="0">
                <a:latin typeface="Calibri"/>
                <a:cs typeface="Calibri"/>
              </a:rPr>
              <a:t>beautiful </a:t>
            </a:r>
            <a:r>
              <a:rPr sz="1000" dirty="0">
                <a:latin typeface="Calibri"/>
                <a:cs typeface="Calibri"/>
              </a:rPr>
              <a:t>soap</a:t>
            </a:r>
            <a:r>
              <a:rPr sz="1000" spc="-20" dirty="0">
                <a:latin typeface="Calibri"/>
                <a:cs typeface="Calibri"/>
              </a:rPr>
              <a:t> </a:t>
            </a:r>
            <a:r>
              <a:rPr sz="1000" dirty="0">
                <a:latin typeface="Calibri"/>
                <a:cs typeface="Calibri"/>
              </a:rPr>
              <a:t>object</a:t>
            </a:r>
            <a:r>
              <a:rPr sz="1000" spc="-20" dirty="0">
                <a:latin typeface="Calibri"/>
                <a:cs typeface="Calibri"/>
              </a:rPr>
              <a:t> from </a:t>
            </a:r>
            <a:r>
              <a:rPr sz="1000" dirty="0">
                <a:latin typeface="Calibri"/>
                <a:cs typeface="Calibri"/>
              </a:rPr>
              <a:t>HTML</a:t>
            </a:r>
            <a:r>
              <a:rPr sz="1000" spc="-25" dirty="0">
                <a:latin typeface="Calibri"/>
                <a:cs typeface="Calibri"/>
              </a:rPr>
              <a:t> </a:t>
            </a:r>
            <a:r>
              <a:rPr sz="1000" spc="-10" dirty="0">
                <a:latin typeface="Calibri"/>
                <a:cs typeface="Calibri"/>
              </a:rPr>
              <a:t>response</a:t>
            </a:r>
            <a:endParaRPr sz="1000">
              <a:latin typeface="Calibri"/>
              <a:cs typeface="Calibri"/>
            </a:endParaRPr>
          </a:p>
        </p:txBody>
      </p:sp>
      <p:grpSp>
        <p:nvGrpSpPr>
          <p:cNvPr id="51" name="object 51"/>
          <p:cNvGrpSpPr/>
          <p:nvPr/>
        </p:nvGrpSpPr>
        <p:grpSpPr>
          <a:xfrm>
            <a:off x="9227566" y="3875278"/>
            <a:ext cx="1099820" cy="909319"/>
            <a:chOff x="9227566" y="3875278"/>
            <a:chExt cx="1099820" cy="909319"/>
          </a:xfrm>
        </p:grpSpPr>
        <p:sp>
          <p:nvSpPr>
            <p:cNvPr id="52" name="object 52"/>
            <p:cNvSpPr/>
            <p:nvPr/>
          </p:nvSpPr>
          <p:spPr>
            <a:xfrm>
              <a:off x="9233916" y="3881628"/>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53" name="object 53"/>
            <p:cNvSpPr/>
            <p:nvPr/>
          </p:nvSpPr>
          <p:spPr>
            <a:xfrm>
              <a:off x="9233916" y="3881628"/>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grpSp>
      <p:sp>
        <p:nvSpPr>
          <p:cNvPr id="54" name="object 54"/>
          <p:cNvSpPr txBox="1"/>
          <p:nvPr/>
        </p:nvSpPr>
        <p:spPr>
          <a:xfrm>
            <a:off x="9274175" y="3888740"/>
            <a:ext cx="995044" cy="596900"/>
          </a:xfrm>
          <a:prstGeom prst="rect">
            <a:avLst/>
          </a:prstGeom>
        </p:spPr>
        <p:txBody>
          <a:bodyPr vert="horz" wrap="square" lIns="0" tIns="24765" rIns="0" bIns="0" rtlCol="0">
            <a:spAutoFit/>
          </a:bodyPr>
          <a:lstStyle/>
          <a:p>
            <a:pPr marL="57785" marR="5080" indent="-58419">
              <a:lnSpc>
                <a:spcPct val="91700"/>
              </a:lnSpc>
              <a:spcBef>
                <a:spcPts val="195"/>
              </a:spcBef>
              <a:buSzPct val="75000"/>
              <a:buChar char="•"/>
              <a:tabLst>
                <a:tab pos="57785" algn="l"/>
                <a:tab pos="62865" algn="l"/>
              </a:tabLst>
            </a:pPr>
            <a:r>
              <a:rPr sz="1000" dirty="0">
                <a:latin typeface="Calibri"/>
                <a:cs typeface="Calibri"/>
              </a:rPr>
              <a:t>	Collect</a:t>
            </a:r>
            <a:r>
              <a:rPr sz="1000" spc="-40" dirty="0">
                <a:latin typeface="Calibri"/>
                <a:cs typeface="Calibri"/>
              </a:rPr>
              <a:t> </a:t>
            </a:r>
            <a:r>
              <a:rPr sz="1000" spc="-25" dirty="0">
                <a:latin typeface="Calibri"/>
                <a:cs typeface="Calibri"/>
              </a:rPr>
              <a:t>all</a:t>
            </a:r>
            <a:r>
              <a:rPr sz="1000" spc="500" dirty="0">
                <a:latin typeface="Calibri"/>
                <a:cs typeface="Calibri"/>
              </a:rPr>
              <a:t> </a:t>
            </a:r>
            <a:r>
              <a:rPr sz="1000" spc="-10" dirty="0">
                <a:latin typeface="Calibri"/>
                <a:cs typeface="Calibri"/>
              </a:rPr>
              <a:t>relevant headers/extract </a:t>
            </a:r>
            <a:r>
              <a:rPr sz="1000" dirty="0">
                <a:latin typeface="Calibri"/>
                <a:cs typeface="Calibri"/>
              </a:rPr>
              <a:t>rows</a:t>
            </a:r>
            <a:r>
              <a:rPr sz="1000" spc="-5" dirty="0">
                <a:latin typeface="Calibri"/>
                <a:cs typeface="Calibri"/>
              </a:rPr>
              <a:t> </a:t>
            </a:r>
            <a:r>
              <a:rPr sz="1000" dirty="0">
                <a:latin typeface="Calibri"/>
                <a:cs typeface="Calibri"/>
              </a:rPr>
              <a:t>to</a:t>
            </a:r>
            <a:r>
              <a:rPr sz="1000" spc="-10" dirty="0">
                <a:latin typeface="Calibri"/>
                <a:cs typeface="Calibri"/>
              </a:rPr>
              <a:t> Datafame</a:t>
            </a:r>
            <a:endParaRPr sz="1000">
              <a:latin typeface="Calibri"/>
              <a:cs typeface="Calibri"/>
            </a:endParaRPr>
          </a:p>
        </p:txBody>
      </p:sp>
      <p:grpSp>
        <p:nvGrpSpPr>
          <p:cNvPr id="55" name="object 55"/>
          <p:cNvGrpSpPr/>
          <p:nvPr/>
        </p:nvGrpSpPr>
        <p:grpSpPr>
          <a:xfrm>
            <a:off x="9468357" y="4579365"/>
            <a:ext cx="1440180" cy="680720"/>
            <a:chOff x="9468357" y="4579365"/>
            <a:chExt cx="1440180" cy="680720"/>
          </a:xfrm>
        </p:grpSpPr>
        <p:sp>
          <p:nvSpPr>
            <p:cNvPr id="56" name="object 56"/>
            <p:cNvSpPr/>
            <p:nvPr/>
          </p:nvSpPr>
          <p:spPr>
            <a:xfrm>
              <a:off x="9474708"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00"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57" name="object 57"/>
            <p:cNvSpPr/>
            <p:nvPr/>
          </p:nvSpPr>
          <p:spPr>
            <a:xfrm>
              <a:off x="9474707" y="4585715"/>
              <a:ext cx="966469" cy="386080"/>
            </a:xfrm>
            <a:custGeom>
              <a:avLst/>
              <a:gdLst/>
              <a:ahLst/>
              <a:cxnLst/>
              <a:rect l="l" t="t" r="r" b="b"/>
              <a:pathLst>
                <a:path w="966470" h="386079">
                  <a:moveTo>
                    <a:pt x="0" y="38607"/>
                  </a:moveTo>
                  <a:lnTo>
                    <a:pt x="3032" y="23574"/>
                  </a:lnTo>
                  <a:lnTo>
                    <a:pt x="11302" y="11302"/>
                  </a:lnTo>
                  <a:lnTo>
                    <a:pt x="23574" y="3032"/>
                  </a:lnTo>
                  <a:lnTo>
                    <a:pt x="38608" y="0"/>
                  </a:lnTo>
                  <a:lnTo>
                    <a:pt x="927608" y="0"/>
                  </a:lnTo>
                  <a:lnTo>
                    <a:pt x="942641" y="3032"/>
                  </a:lnTo>
                  <a:lnTo>
                    <a:pt x="954912" y="11302"/>
                  </a:lnTo>
                  <a:lnTo>
                    <a:pt x="963183" y="23574"/>
                  </a:lnTo>
                  <a:lnTo>
                    <a:pt x="966216" y="38607"/>
                  </a:lnTo>
                  <a:lnTo>
                    <a:pt x="966216" y="346963"/>
                  </a:lnTo>
                  <a:lnTo>
                    <a:pt x="963183" y="361997"/>
                  </a:lnTo>
                  <a:lnTo>
                    <a:pt x="954913" y="374268"/>
                  </a:lnTo>
                  <a:lnTo>
                    <a:pt x="942641" y="382539"/>
                  </a:lnTo>
                  <a:lnTo>
                    <a:pt x="927608" y="385571"/>
                  </a:lnTo>
                  <a:lnTo>
                    <a:pt x="38608" y="385571"/>
                  </a:lnTo>
                  <a:lnTo>
                    <a:pt x="23574" y="382539"/>
                  </a:lnTo>
                  <a:lnTo>
                    <a:pt x="11302"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58" name="object 58"/>
          <p:cNvSpPr txBox="1"/>
          <p:nvPr/>
        </p:nvSpPr>
        <p:spPr>
          <a:xfrm>
            <a:off x="9540240" y="4589145"/>
            <a:ext cx="848994" cy="347980"/>
          </a:xfrm>
          <a:prstGeom prst="rect">
            <a:avLst/>
          </a:prstGeom>
        </p:spPr>
        <p:txBody>
          <a:bodyPr vert="horz" wrap="square" lIns="0" tIns="29845" rIns="0" bIns="0" rtlCol="0">
            <a:spAutoFit/>
          </a:bodyPr>
          <a:lstStyle/>
          <a:p>
            <a:pPr marL="342900" marR="5080" indent="-342900">
              <a:lnSpc>
                <a:spcPts val="1210"/>
              </a:lnSpc>
              <a:spcBef>
                <a:spcPts val="235"/>
              </a:spcBef>
            </a:pPr>
            <a:r>
              <a:rPr sz="1100" dirty="0">
                <a:solidFill>
                  <a:srgbClr val="FFFFFF"/>
                </a:solidFill>
                <a:latin typeface="Calibri"/>
                <a:cs typeface="Calibri"/>
              </a:rPr>
              <a:t>Extract</a:t>
            </a:r>
            <a:r>
              <a:rPr sz="1100" spc="-25" dirty="0">
                <a:solidFill>
                  <a:srgbClr val="FFFFFF"/>
                </a:solidFill>
                <a:latin typeface="Calibri"/>
                <a:cs typeface="Calibri"/>
              </a:rPr>
              <a:t> </a:t>
            </a:r>
            <a:r>
              <a:rPr sz="1100" dirty="0">
                <a:solidFill>
                  <a:srgbClr val="FFFFFF"/>
                </a:solidFill>
                <a:latin typeface="Calibri"/>
                <a:cs typeface="Calibri"/>
              </a:rPr>
              <a:t>data</a:t>
            </a:r>
            <a:r>
              <a:rPr sz="1100" spc="5" dirty="0">
                <a:solidFill>
                  <a:srgbClr val="FFFFFF"/>
                </a:solidFill>
                <a:latin typeface="Calibri"/>
                <a:cs typeface="Calibri"/>
              </a:rPr>
              <a:t> </a:t>
            </a:r>
            <a:r>
              <a:rPr sz="1100" spc="-25" dirty="0">
                <a:solidFill>
                  <a:srgbClr val="FFFFFF"/>
                </a:solidFill>
                <a:latin typeface="Calibri"/>
                <a:cs typeface="Calibri"/>
              </a:rPr>
              <a:t>to DF</a:t>
            </a:r>
            <a:endParaRPr sz="1100">
              <a:latin typeface="Calibri"/>
              <a:cs typeface="Calibri"/>
            </a:endParaRPr>
          </a:p>
        </p:txBody>
      </p:sp>
      <p:grpSp>
        <p:nvGrpSpPr>
          <p:cNvPr id="59" name="object 59"/>
          <p:cNvGrpSpPr/>
          <p:nvPr/>
        </p:nvGrpSpPr>
        <p:grpSpPr>
          <a:xfrm>
            <a:off x="10593069" y="3683253"/>
            <a:ext cx="1219835" cy="1101090"/>
            <a:chOff x="10593069" y="3683253"/>
            <a:chExt cx="1219835" cy="1101090"/>
          </a:xfrm>
        </p:grpSpPr>
        <p:sp>
          <p:nvSpPr>
            <p:cNvPr id="60" name="object 60"/>
            <p:cNvSpPr/>
            <p:nvPr/>
          </p:nvSpPr>
          <p:spPr>
            <a:xfrm>
              <a:off x="10599419" y="3881627"/>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61" name="object 61"/>
            <p:cNvSpPr/>
            <p:nvPr/>
          </p:nvSpPr>
          <p:spPr>
            <a:xfrm>
              <a:off x="10599419" y="3881627"/>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62" name="object 62"/>
            <p:cNvSpPr/>
            <p:nvPr/>
          </p:nvSpPr>
          <p:spPr>
            <a:xfrm>
              <a:off x="10840211" y="3689603"/>
              <a:ext cx="966469" cy="384175"/>
            </a:xfrm>
            <a:custGeom>
              <a:avLst/>
              <a:gdLst/>
              <a:ahLst/>
              <a:cxnLst/>
              <a:rect l="l" t="t" r="r" b="b"/>
              <a:pathLst>
                <a:path w="966470" h="384175">
                  <a:moveTo>
                    <a:pt x="927862" y="0"/>
                  </a:moveTo>
                  <a:lnTo>
                    <a:pt x="38354" y="0"/>
                  </a:lnTo>
                  <a:lnTo>
                    <a:pt x="23413" y="3010"/>
                  </a:lnTo>
                  <a:lnTo>
                    <a:pt x="11223" y="11223"/>
                  </a:lnTo>
                  <a:lnTo>
                    <a:pt x="3010" y="23413"/>
                  </a:lnTo>
                  <a:lnTo>
                    <a:pt x="0" y="38354"/>
                  </a:lnTo>
                  <a:lnTo>
                    <a:pt x="0" y="345694"/>
                  </a:lnTo>
                  <a:lnTo>
                    <a:pt x="3010" y="360634"/>
                  </a:lnTo>
                  <a:lnTo>
                    <a:pt x="11223" y="372824"/>
                  </a:lnTo>
                  <a:lnTo>
                    <a:pt x="23413" y="381037"/>
                  </a:lnTo>
                  <a:lnTo>
                    <a:pt x="38354" y="384048"/>
                  </a:lnTo>
                  <a:lnTo>
                    <a:pt x="927862" y="384048"/>
                  </a:lnTo>
                  <a:lnTo>
                    <a:pt x="942802" y="381037"/>
                  </a:lnTo>
                  <a:lnTo>
                    <a:pt x="954992" y="372824"/>
                  </a:lnTo>
                  <a:lnTo>
                    <a:pt x="963205" y="360634"/>
                  </a:lnTo>
                  <a:lnTo>
                    <a:pt x="966216" y="345694"/>
                  </a:lnTo>
                  <a:lnTo>
                    <a:pt x="966216"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63" name="object 63"/>
            <p:cNvSpPr/>
            <p:nvPr/>
          </p:nvSpPr>
          <p:spPr>
            <a:xfrm>
              <a:off x="10840211" y="368960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64" name="object 64"/>
          <p:cNvSpPr txBox="1"/>
          <p:nvPr/>
        </p:nvSpPr>
        <p:spPr>
          <a:xfrm>
            <a:off x="10639679" y="3692397"/>
            <a:ext cx="1123315" cy="845185"/>
          </a:xfrm>
          <a:prstGeom prst="rect">
            <a:avLst/>
          </a:prstGeom>
        </p:spPr>
        <p:txBody>
          <a:bodyPr vert="horz" wrap="square" lIns="0" tIns="29845" rIns="0" bIns="0" rtlCol="0">
            <a:spAutoFit/>
          </a:bodyPr>
          <a:lstStyle/>
          <a:p>
            <a:pPr marL="488315" marR="5080" indent="-230504">
              <a:lnSpc>
                <a:spcPts val="1210"/>
              </a:lnSpc>
              <a:spcBef>
                <a:spcPts val="235"/>
              </a:spcBef>
            </a:pPr>
            <a:r>
              <a:rPr sz="1100" dirty="0">
                <a:solidFill>
                  <a:srgbClr val="FFFFFF"/>
                </a:solidFill>
                <a:latin typeface="Calibri"/>
                <a:cs typeface="Calibri"/>
              </a:rPr>
              <a:t>Convert</a:t>
            </a:r>
            <a:r>
              <a:rPr sz="1100" spc="-30" dirty="0">
                <a:solidFill>
                  <a:srgbClr val="FFFFFF"/>
                </a:solidFill>
                <a:latin typeface="Calibri"/>
                <a:cs typeface="Calibri"/>
              </a:rPr>
              <a:t> </a:t>
            </a:r>
            <a:r>
              <a:rPr sz="1100" dirty="0">
                <a:solidFill>
                  <a:srgbClr val="FFFFFF"/>
                </a:solidFill>
                <a:latin typeface="Calibri"/>
                <a:cs typeface="Calibri"/>
              </a:rPr>
              <a:t>to</a:t>
            </a:r>
            <a:r>
              <a:rPr sz="1100" spc="-10" dirty="0">
                <a:solidFill>
                  <a:srgbClr val="FFFFFF"/>
                </a:solidFill>
                <a:latin typeface="Calibri"/>
                <a:cs typeface="Calibri"/>
              </a:rPr>
              <a:t> </a:t>
            </a:r>
            <a:r>
              <a:rPr sz="1100" spc="-25" dirty="0">
                <a:solidFill>
                  <a:srgbClr val="FFFFFF"/>
                </a:solidFill>
                <a:latin typeface="Calibri"/>
                <a:cs typeface="Calibri"/>
              </a:rPr>
              <a:t>CSV </a:t>
            </a:r>
            <a:r>
              <a:rPr sz="1100" spc="-10" dirty="0">
                <a:solidFill>
                  <a:srgbClr val="FFFFFF"/>
                </a:solidFill>
                <a:latin typeface="Calibri"/>
                <a:cs typeface="Calibri"/>
              </a:rPr>
              <a:t>format</a:t>
            </a:r>
            <a:endParaRPr sz="1100">
              <a:latin typeface="Calibri"/>
              <a:cs typeface="Calibri"/>
            </a:endParaRPr>
          </a:p>
          <a:p>
            <a:pPr marL="57785" marR="142875" indent="-58419">
              <a:lnSpc>
                <a:spcPct val="91600"/>
              </a:lnSpc>
              <a:spcBef>
                <a:spcPts val="600"/>
              </a:spcBef>
              <a:buSzPct val="75000"/>
              <a:buChar char="•"/>
              <a:tabLst>
                <a:tab pos="57785" algn="l"/>
                <a:tab pos="62865" algn="l"/>
              </a:tabLst>
            </a:pPr>
            <a:r>
              <a:rPr sz="1000" dirty="0">
                <a:latin typeface="Calibri"/>
                <a:cs typeface="Calibri"/>
              </a:rPr>
              <a:t>	</a:t>
            </a:r>
            <a:r>
              <a:rPr sz="1000" spc="-10" dirty="0">
                <a:latin typeface="Calibri"/>
                <a:cs typeface="Calibri"/>
              </a:rPr>
              <a:t>Convert </a:t>
            </a:r>
            <a:r>
              <a:rPr sz="1000" dirty="0">
                <a:latin typeface="Calibri"/>
                <a:cs typeface="Calibri"/>
              </a:rPr>
              <a:t>Dataframe</a:t>
            </a:r>
            <a:r>
              <a:rPr sz="1000" spc="-25" dirty="0">
                <a:latin typeface="Calibri"/>
                <a:cs typeface="Calibri"/>
              </a:rPr>
              <a:t> </a:t>
            </a:r>
            <a:r>
              <a:rPr sz="1000" dirty="0">
                <a:latin typeface="Calibri"/>
                <a:cs typeface="Calibri"/>
              </a:rPr>
              <a:t>to</a:t>
            </a:r>
            <a:r>
              <a:rPr sz="1000" spc="-30" dirty="0">
                <a:latin typeface="Calibri"/>
                <a:cs typeface="Calibri"/>
              </a:rPr>
              <a:t> </a:t>
            </a:r>
            <a:r>
              <a:rPr sz="1000" spc="-25" dirty="0">
                <a:latin typeface="Calibri"/>
                <a:cs typeface="Calibri"/>
              </a:rPr>
              <a:t>CSV</a:t>
            </a:r>
            <a:r>
              <a:rPr sz="1000" dirty="0">
                <a:latin typeface="Calibri"/>
                <a:cs typeface="Calibri"/>
              </a:rPr>
              <a:t> for</a:t>
            </a:r>
            <a:r>
              <a:rPr sz="1000" spc="-20" dirty="0">
                <a:latin typeface="Calibri"/>
                <a:cs typeface="Calibri"/>
              </a:rPr>
              <a:t> </a:t>
            </a:r>
            <a:r>
              <a:rPr sz="1000" dirty="0">
                <a:latin typeface="Calibri"/>
                <a:cs typeface="Calibri"/>
              </a:rPr>
              <a:t>next</a:t>
            </a:r>
            <a:r>
              <a:rPr sz="1000" spc="-20" dirty="0">
                <a:latin typeface="Calibri"/>
                <a:cs typeface="Calibri"/>
              </a:rPr>
              <a:t> </a:t>
            </a:r>
            <a:r>
              <a:rPr sz="1000" spc="-10" dirty="0">
                <a:latin typeface="Calibri"/>
                <a:cs typeface="Calibri"/>
              </a:rPr>
              <a:t>phase</a:t>
            </a:r>
            <a:endParaRPr sz="10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4650" y="3395728"/>
            <a:ext cx="351155" cy="321310"/>
          </a:xfrm>
          <a:prstGeom prst="rect">
            <a:avLst/>
          </a:prstGeom>
        </p:spPr>
        <p:txBody>
          <a:bodyPr vert="horz" wrap="square" lIns="0" tIns="0" rIns="0" bIns="0" rtlCol="0">
            <a:spAutoFit/>
          </a:bodyPr>
          <a:lstStyle/>
          <a:p>
            <a:pPr>
              <a:lnSpc>
                <a:spcPts val="2430"/>
              </a:lnSpc>
              <a:tabLst>
                <a:tab pos="227965" algn="l"/>
              </a:tabLst>
            </a:pPr>
            <a:r>
              <a:rPr sz="2200" spc="-50" dirty="0">
                <a:solidFill>
                  <a:srgbClr val="292929"/>
                </a:solidFill>
                <a:latin typeface="Arial"/>
                <a:cs typeface="Arial"/>
              </a:rPr>
              <a:t>•</a:t>
            </a:r>
            <a:r>
              <a:rPr sz="2200" dirty="0">
                <a:solidFill>
                  <a:srgbClr val="292929"/>
                </a:solidFill>
                <a:latin typeface="Arial"/>
                <a:cs typeface="Arial"/>
              </a:rPr>
              <a:t>	</a:t>
            </a:r>
            <a:r>
              <a:rPr sz="2200" spc="-180" dirty="0">
                <a:solidFill>
                  <a:srgbClr val="292929"/>
                </a:solidFill>
                <a:latin typeface="Microsoft Sans Serif"/>
                <a:cs typeface="Microsoft Sans Serif"/>
              </a:rPr>
              <a:t>c</a:t>
            </a:r>
            <a:endParaRPr sz="2200">
              <a:latin typeface="Microsoft Sans Serif"/>
              <a:cs typeface="Microsoft Sans Serif"/>
            </a:endParaRPr>
          </a:p>
        </p:txBody>
      </p:sp>
      <p:sp>
        <p:nvSpPr>
          <p:cNvPr id="3" name="object 3"/>
          <p:cNvSpPr txBox="1">
            <a:spLocks noGrp="1"/>
          </p:cNvSpPr>
          <p:nvPr>
            <p:ph type="title"/>
          </p:nvPr>
        </p:nvSpPr>
        <p:spPr>
          <a:xfrm>
            <a:off x="848969" y="417398"/>
            <a:ext cx="5856605" cy="589280"/>
          </a:xfrm>
          <a:prstGeom prst="rect">
            <a:avLst/>
          </a:prstGeom>
        </p:spPr>
        <p:txBody>
          <a:bodyPr vert="horz" wrap="square" lIns="0" tIns="12065" rIns="0" bIns="0" rtlCol="0">
            <a:spAutoFit/>
          </a:bodyPr>
          <a:lstStyle/>
          <a:p>
            <a:pPr marL="12700">
              <a:lnSpc>
                <a:spcPct val="100000"/>
              </a:lnSpc>
              <a:spcBef>
                <a:spcPts val="95"/>
              </a:spcBef>
            </a:pPr>
            <a:r>
              <a:rPr spc="-45" dirty="0"/>
              <a:t>Data</a:t>
            </a:r>
            <a:r>
              <a:rPr spc="-55" dirty="0"/>
              <a:t> Collection</a:t>
            </a:r>
            <a:r>
              <a:rPr spc="-5" dirty="0"/>
              <a:t> </a:t>
            </a:r>
            <a:r>
              <a:rPr spc="760" dirty="0"/>
              <a:t>–</a:t>
            </a:r>
            <a:r>
              <a:rPr spc="-25" dirty="0"/>
              <a:t> </a:t>
            </a:r>
            <a:r>
              <a:rPr spc="-275" dirty="0"/>
              <a:t>SpaceX</a:t>
            </a:r>
            <a:r>
              <a:rPr spc="30" dirty="0"/>
              <a:t> </a:t>
            </a:r>
            <a:r>
              <a:rPr spc="-155" dirty="0"/>
              <a:t>API</a:t>
            </a:r>
          </a:p>
        </p:txBody>
      </p:sp>
      <p:grpSp>
        <p:nvGrpSpPr>
          <p:cNvPr id="4" name="object 4"/>
          <p:cNvGrpSpPr/>
          <p:nvPr/>
        </p:nvGrpSpPr>
        <p:grpSpPr>
          <a:xfrm>
            <a:off x="962913" y="1088136"/>
            <a:ext cx="9548495" cy="1472565"/>
            <a:chOff x="962913" y="1088136"/>
            <a:chExt cx="9548495" cy="1472565"/>
          </a:xfrm>
          <a:solidFill>
            <a:srgbClr val="92D050"/>
          </a:solidFill>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grp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grpFill/>
          </p:spPr>
          <p:txBody>
            <a:bodyPr wrap="square" lIns="0" tIns="0" rIns="0" bIns="0" rtlCol="0"/>
            <a:lstStyle/>
            <a:p>
              <a:endParaRPr/>
            </a:p>
          </p:txBody>
        </p:sp>
        <p:sp>
          <p:nvSpPr>
            <p:cNvPr id="7" name="object 7"/>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8" name="object 8"/>
          <p:cNvSpPr txBox="1"/>
          <p:nvPr/>
        </p:nvSpPr>
        <p:spPr>
          <a:xfrm>
            <a:off x="1082751" y="1650873"/>
            <a:ext cx="1753870"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dirty="0">
                <a:solidFill>
                  <a:srgbClr val="FFFFFF"/>
                </a:solidFill>
                <a:latin typeface="Calibri"/>
                <a:cs typeface="Calibri"/>
              </a:rPr>
              <a:t>1.</a:t>
            </a:r>
            <a:r>
              <a:rPr sz="1000" spc="-25" dirty="0">
                <a:solidFill>
                  <a:srgbClr val="FFFFFF"/>
                </a:solidFill>
                <a:latin typeface="Calibri"/>
                <a:cs typeface="Calibri"/>
              </a:rPr>
              <a:t> </a:t>
            </a:r>
            <a:r>
              <a:rPr sz="1000" dirty="0">
                <a:solidFill>
                  <a:srgbClr val="FFFFFF"/>
                </a:solidFill>
                <a:latin typeface="Calibri"/>
                <a:cs typeface="Calibri"/>
              </a:rPr>
              <a:t>API</a:t>
            </a:r>
            <a:r>
              <a:rPr sz="1000" spc="-15" dirty="0">
                <a:solidFill>
                  <a:srgbClr val="FFFFFF"/>
                </a:solidFill>
                <a:latin typeface="Calibri"/>
                <a:cs typeface="Calibri"/>
              </a:rPr>
              <a:t> </a:t>
            </a:r>
            <a:r>
              <a:rPr sz="1000" dirty="0">
                <a:solidFill>
                  <a:srgbClr val="FFFFFF"/>
                </a:solidFill>
                <a:latin typeface="Calibri"/>
                <a:cs typeface="Calibri"/>
              </a:rPr>
              <a:t>Request</a:t>
            </a:r>
            <a:r>
              <a:rPr sz="1000" spc="-5" dirty="0">
                <a:solidFill>
                  <a:srgbClr val="FFFFFF"/>
                </a:solidFill>
                <a:latin typeface="Calibri"/>
                <a:cs typeface="Calibri"/>
              </a:rPr>
              <a:t> </a:t>
            </a:r>
            <a:r>
              <a:rPr sz="1000" dirty="0">
                <a:solidFill>
                  <a:srgbClr val="FFFFFF"/>
                </a:solidFill>
                <a:latin typeface="Calibri"/>
                <a:cs typeface="Calibri"/>
              </a:rPr>
              <a:t>and</a:t>
            </a:r>
            <a:r>
              <a:rPr sz="1000" spc="-20" dirty="0">
                <a:solidFill>
                  <a:srgbClr val="FFFFFF"/>
                </a:solidFill>
                <a:latin typeface="Calibri"/>
                <a:cs typeface="Calibri"/>
              </a:rPr>
              <a:t> </a:t>
            </a:r>
            <a:r>
              <a:rPr sz="1000" dirty="0">
                <a:solidFill>
                  <a:srgbClr val="FFFFFF"/>
                </a:solidFill>
                <a:latin typeface="Calibri"/>
                <a:cs typeface="Calibri"/>
              </a:rPr>
              <a:t>read</a:t>
            </a:r>
            <a:r>
              <a:rPr sz="1000" spc="-10" dirty="0">
                <a:solidFill>
                  <a:srgbClr val="FFFFFF"/>
                </a:solidFill>
                <a:latin typeface="Calibri"/>
                <a:cs typeface="Calibri"/>
              </a:rPr>
              <a:t> response </a:t>
            </a:r>
            <a:r>
              <a:rPr sz="1000" dirty="0">
                <a:solidFill>
                  <a:srgbClr val="FFFFFF"/>
                </a:solidFill>
                <a:latin typeface="Calibri"/>
                <a:cs typeface="Calibri"/>
              </a:rPr>
              <a:t>into</a:t>
            </a:r>
            <a:r>
              <a:rPr sz="1000" spc="-20" dirty="0">
                <a:solidFill>
                  <a:srgbClr val="FFFFFF"/>
                </a:solidFill>
                <a:latin typeface="Calibri"/>
                <a:cs typeface="Calibri"/>
              </a:rPr>
              <a:t> </a:t>
            </a:r>
            <a:r>
              <a:rPr sz="1000" spc="-25" dirty="0">
                <a:solidFill>
                  <a:srgbClr val="FFFFFF"/>
                </a:solidFill>
                <a:latin typeface="Calibri"/>
                <a:cs typeface="Calibri"/>
              </a:rPr>
              <a:t>DF</a:t>
            </a:r>
            <a:endParaRPr sz="1000" dirty="0">
              <a:latin typeface="Calibri"/>
              <a:cs typeface="Calibri"/>
            </a:endParaRPr>
          </a:p>
        </p:txBody>
      </p:sp>
      <p:grpSp>
        <p:nvGrpSpPr>
          <p:cNvPr id="9" name="object 9"/>
          <p:cNvGrpSpPr/>
          <p:nvPr/>
        </p:nvGrpSpPr>
        <p:grpSpPr>
          <a:xfrm>
            <a:off x="3044698" y="1523746"/>
            <a:ext cx="1995805" cy="601345"/>
            <a:chOff x="3044698" y="1523746"/>
            <a:chExt cx="1995805" cy="601345"/>
          </a:xfrm>
          <a:solidFill>
            <a:srgbClr val="92D050"/>
          </a:solidFill>
        </p:grpSpPr>
        <p:sp>
          <p:nvSpPr>
            <p:cNvPr id="10" name="object 10"/>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11" name="object 11"/>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2" name="object 12"/>
          <p:cNvSpPr txBox="1"/>
          <p:nvPr/>
        </p:nvSpPr>
        <p:spPr>
          <a:xfrm>
            <a:off x="3357498" y="1720723"/>
            <a:ext cx="1370965"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FFFFFF"/>
                </a:solidFill>
                <a:latin typeface="Calibri"/>
                <a:cs typeface="Calibri"/>
              </a:rPr>
              <a:t>2.</a:t>
            </a:r>
            <a:r>
              <a:rPr sz="1000" spc="-35" dirty="0">
                <a:solidFill>
                  <a:srgbClr val="FFFFFF"/>
                </a:solidFill>
                <a:latin typeface="Calibri"/>
                <a:cs typeface="Calibri"/>
              </a:rPr>
              <a:t> </a:t>
            </a:r>
            <a:r>
              <a:rPr sz="1000" dirty="0">
                <a:solidFill>
                  <a:srgbClr val="FFFFFF"/>
                </a:solidFill>
                <a:latin typeface="Calibri"/>
                <a:cs typeface="Calibri"/>
              </a:rPr>
              <a:t>Declare</a:t>
            </a:r>
            <a:r>
              <a:rPr sz="1000" spc="-20" dirty="0">
                <a:solidFill>
                  <a:srgbClr val="FFFFFF"/>
                </a:solidFill>
                <a:latin typeface="Calibri"/>
                <a:cs typeface="Calibri"/>
              </a:rPr>
              <a:t> </a:t>
            </a:r>
            <a:r>
              <a:rPr sz="1000" dirty="0">
                <a:solidFill>
                  <a:srgbClr val="FFFFFF"/>
                </a:solidFill>
                <a:latin typeface="Calibri"/>
                <a:cs typeface="Calibri"/>
              </a:rPr>
              <a:t>global</a:t>
            </a:r>
            <a:r>
              <a:rPr sz="1000" spc="-30" dirty="0">
                <a:solidFill>
                  <a:srgbClr val="FFFFFF"/>
                </a:solidFill>
                <a:latin typeface="Calibri"/>
                <a:cs typeface="Calibri"/>
              </a:rPr>
              <a:t> </a:t>
            </a:r>
            <a:r>
              <a:rPr sz="1000" spc="-10" dirty="0">
                <a:solidFill>
                  <a:srgbClr val="FFFFFF"/>
                </a:solidFill>
                <a:latin typeface="Calibri"/>
                <a:cs typeface="Calibri"/>
              </a:rPr>
              <a:t>variables</a:t>
            </a:r>
            <a:endParaRPr sz="1000">
              <a:latin typeface="Calibri"/>
              <a:cs typeface="Calibri"/>
            </a:endParaRPr>
          </a:p>
        </p:txBody>
      </p:sp>
      <p:grpSp>
        <p:nvGrpSpPr>
          <p:cNvPr id="13" name="object 13"/>
          <p:cNvGrpSpPr/>
          <p:nvPr/>
        </p:nvGrpSpPr>
        <p:grpSpPr>
          <a:xfrm>
            <a:off x="5126482" y="1523746"/>
            <a:ext cx="1997075" cy="601345"/>
            <a:chOff x="5126482" y="1523746"/>
            <a:chExt cx="1997075" cy="601345"/>
          </a:xfrm>
          <a:solidFill>
            <a:srgbClr val="92D050"/>
          </a:solidFill>
        </p:grpSpPr>
        <p:sp>
          <p:nvSpPr>
            <p:cNvPr id="14" name="object 14"/>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grpFill/>
          </p:spPr>
          <p:txBody>
            <a:bodyPr wrap="square" lIns="0" tIns="0" rIns="0" bIns="0" rtlCol="0"/>
            <a:lstStyle/>
            <a:p>
              <a:endParaRPr/>
            </a:p>
          </p:txBody>
        </p:sp>
        <p:sp>
          <p:nvSpPr>
            <p:cNvPr id="15" name="object 15"/>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6" name="object 16"/>
          <p:cNvSpPr txBox="1"/>
          <p:nvPr/>
        </p:nvSpPr>
        <p:spPr>
          <a:xfrm>
            <a:off x="5292090" y="1650873"/>
            <a:ext cx="1664970"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dirty="0">
                <a:solidFill>
                  <a:srgbClr val="FFFFFF"/>
                </a:solidFill>
                <a:latin typeface="Calibri"/>
                <a:cs typeface="Calibri"/>
              </a:rPr>
              <a:t>3.</a:t>
            </a:r>
            <a:r>
              <a:rPr sz="1000" spc="-15" dirty="0">
                <a:solidFill>
                  <a:srgbClr val="FFFFFF"/>
                </a:solidFill>
                <a:latin typeface="Calibri"/>
                <a:cs typeface="Calibri"/>
              </a:rPr>
              <a:t> </a:t>
            </a:r>
            <a:r>
              <a:rPr sz="1000" dirty="0">
                <a:solidFill>
                  <a:srgbClr val="FFFFFF"/>
                </a:solidFill>
                <a:latin typeface="Calibri"/>
                <a:cs typeface="Calibri"/>
              </a:rPr>
              <a:t>Call</a:t>
            </a:r>
            <a:r>
              <a:rPr sz="1000" spc="5" dirty="0">
                <a:solidFill>
                  <a:srgbClr val="FFFFFF"/>
                </a:solidFill>
                <a:latin typeface="Calibri"/>
                <a:cs typeface="Calibri"/>
              </a:rPr>
              <a:t> </a:t>
            </a:r>
            <a:r>
              <a:rPr sz="1000" dirty="0">
                <a:solidFill>
                  <a:srgbClr val="FFFFFF"/>
                </a:solidFill>
                <a:latin typeface="Calibri"/>
                <a:cs typeface="Calibri"/>
              </a:rPr>
              <a:t>helper</a:t>
            </a:r>
            <a:r>
              <a:rPr sz="1000" spc="-10" dirty="0">
                <a:solidFill>
                  <a:srgbClr val="FFFFFF"/>
                </a:solidFill>
                <a:latin typeface="Calibri"/>
                <a:cs typeface="Calibri"/>
              </a:rPr>
              <a:t> functions</a:t>
            </a:r>
            <a:r>
              <a:rPr sz="1000" spc="-15" dirty="0">
                <a:solidFill>
                  <a:srgbClr val="FFFFFF"/>
                </a:solidFill>
                <a:latin typeface="Calibri"/>
                <a:cs typeface="Calibri"/>
              </a:rPr>
              <a:t> </a:t>
            </a:r>
            <a:r>
              <a:rPr sz="1000" dirty="0">
                <a:solidFill>
                  <a:srgbClr val="FFFFFF"/>
                </a:solidFill>
                <a:latin typeface="Calibri"/>
                <a:cs typeface="Calibri"/>
              </a:rPr>
              <a:t>with</a:t>
            </a:r>
            <a:r>
              <a:rPr sz="1000" spc="5" dirty="0">
                <a:solidFill>
                  <a:srgbClr val="FFFFFF"/>
                </a:solidFill>
                <a:latin typeface="Calibri"/>
                <a:cs typeface="Calibri"/>
              </a:rPr>
              <a:t> </a:t>
            </a:r>
            <a:r>
              <a:rPr sz="1000" spc="-25" dirty="0">
                <a:solidFill>
                  <a:srgbClr val="FFFFFF"/>
                </a:solidFill>
                <a:latin typeface="Calibri"/>
                <a:cs typeface="Calibri"/>
              </a:rPr>
              <a:t>API</a:t>
            </a:r>
            <a:r>
              <a:rPr sz="1000" dirty="0">
                <a:solidFill>
                  <a:srgbClr val="FFFFFF"/>
                </a:solidFill>
                <a:latin typeface="Calibri"/>
                <a:cs typeface="Calibri"/>
              </a:rPr>
              <a:t> calls</a:t>
            </a:r>
            <a:r>
              <a:rPr sz="1000" spc="-20" dirty="0">
                <a:solidFill>
                  <a:srgbClr val="FFFFFF"/>
                </a:solidFill>
                <a:latin typeface="Calibri"/>
                <a:cs typeface="Calibri"/>
              </a:rPr>
              <a:t> </a:t>
            </a:r>
            <a:r>
              <a:rPr sz="1000" dirty="0">
                <a:solidFill>
                  <a:srgbClr val="FFFFFF"/>
                </a:solidFill>
                <a:latin typeface="Calibri"/>
                <a:cs typeface="Calibri"/>
              </a:rPr>
              <a:t>to</a:t>
            </a:r>
            <a:r>
              <a:rPr sz="1000" spc="-20" dirty="0">
                <a:solidFill>
                  <a:srgbClr val="FFFFFF"/>
                </a:solidFill>
                <a:latin typeface="Calibri"/>
                <a:cs typeface="Calibri"/>
              </a:rPr>
              <a:t> </a:t>
            </a:r>
            <a:r>
              <a:rPr sz="1000" dirty="0">
                <a:solidFill>
                  <a:srgbClr val="FFFFFF"/>
                </a:solidFill>
                <a:latin typeface="Calibri"/>
                <a:cs typeface="Calibri"/>
              </a:rPr>
              <a:t>populate</a:t>
            </a:r>
            <a:r>
              <a:rPr sz="1000" spc="-35" dirty="0">
                <a:solidFill>
                  <a:srgbClr val="FFFFFF"/>
                </a:solidFill>
                <a:latin typeface="Calibri"/>
                <a:cs typeface="Calibri"/>
              </a:rPr>
              <a:t> </a:t>
            </a:r>
            <a:r>
              <a:rPr sz="1000" dirty="0">
                <a:solidFill>
                  <a:srgbClr val="FFFFFF"/>
                </a:solidFill>
                <a:latin typeface="Calibri"/>
                <a:cs typeface="Calibri"/>
              </a:rPr>
              <a:t>global</a:t>
            </a:r>
            <a:r>
              <a:rPr sz="1000" spc="-20" dirty="0">
                <a:solidFill>
                  <a:srgbClr val="FFFFFF"/>
                </a:solidFill>
                <a:latin typeface="Calibri"/>
                <a:cs typeface="Calibri"/>
              </a:rPr>
              <a:t> vars</a:t>
            </a:r>
            <a:endParaRPr sz="1000">
              <a:latin typeface="Calibri"/>
              <a:cs typeface="Calibri"/>
            </a:endParaRPr>
          </a:p>
        </p:txBody>
      </p:sp>
      <p:grpSp>
        <p:nvGrpSpPr>
          <p:cNvPr id="17" name="object 17"/>
          <p:cNvGrpSpPr/>
          <p:nvPr/>
        </p:nvGrpSpPr>
        <p:grpSpPr>
          <a:xfrm>
            <a:off x="7209790" y="1523746"/>
            <a:ext cx="1995805" cy="601345"/>
            <a:chOff x="7209790" y="1523746"/>
            <a:chExt cx="1995805" cy="601345"/>
          </a:xfrm>
          <a:solidFill>
            <a:srgbClr val="92D050"/>
          </a:solidFill>
        </p:grpSpPr>
        <p:sp>
          <p:nvSpPr>
            <p:cNvPr id="18" name="object 18"/>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19" name="object 19"/>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0" name="object 20"/>
          <p:cNvSpPr txBox="1"/>
          <p:nvPr/>
        </p:nvSpPr>
        <p:spPr>
          <a:xfrm>
            <a:off x="7328661" y="1720723"/>
            <a:ext cx="1755775" cy="177800"/>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FFFFFF"/>
                </a:solidFill>
                <a:latin typeface="Calibri"/>
                <a:cs typeface="Calibri"/>
              </a:rPr>
              <a:t>4.</a:t>
            </a:r>
            <a:r>
              <a:rPr sz="1000" spc="-35" dirty="0">
                <a:solidFill>
                  <a:srgbClr val="FFFFFF"/>
                </a:solidFill>
                <a:latin typeface="Calibri"/>
                <a:cs typeface="Calibri"/>
              </a:rPr>
              <a:t> </a:t>
            </a:r>
            <a:r>
              <a:rPr sz="1000" dirty="0">
                <a:solidFill>
                  <a:srgbClr val="FFFFFF"/>
                </a:solidFill>
                <a:latin typeface="Calibri"/>
                <a:cs typeface="Calibri"/>
              </a:rPr>
              <a:t>Construct</a:t>
            </a:r>
            <a:r>
              <a:rPr sz="1000" spc="-25" dirty="0">
                <a:solidFill>
                  <a:srgbClr val="FFFFFF"/>
                </a:solidFill>
                <a:latin typeface="Calibri"/>
                <a:cs typeface="Calibri"/>
              </a:rPr>
              <a:t> </a:t>
            </a:r>
            <a:r>
              <a:rPr sz="1000" dirty="0">
                <a:solidFill>
                  <a:srgbClr val="FFFFFF"/>
                </a:solidFill>
                <a:latin typeface="Calibri"/>
                <a:cs typeface="Calibri"/>
              </a:rPr>
              <a:t>data</a:t>
            </a:r>
            <a:r>
              <a:rPr sz="1000" spc="-35" dirty="0">
                <a:solidFill>
                  <a:srgbClr val="FFFFFF"/>
                </a:solidFill>
                <a:latin typeface="Calibri"/>
                <a:cs typeface="Calibri"/>
              </a:rPr>
              <a:t> </a:t>
            </a:r>
            <a:r>
              <a:rPr sz="1000" dirty="0">
                <a:solidFill>
                  <a:srgbClr val="FFFFFF"/>
                </a:solidFill>
                <a:latin typeface="Calibri"/>
                <a:cs typeface="Calibri"/>
              </a:rPr>
              <a:t>using</a:t>
            </a:r>
            <a:r>
              <a:rPr sz="1000" spc="-35" dirty="0">
                <a:solidFill>
                  <a:srgbClr val="FFFFFF"/>
                </a:solidFill>
                <a:latin typeface="Calibri"/>
                <a:cs typeface="Calibri"/>
              </a:rPr>
              <a:t> </a:t>
            </a:r>
            <a:r>
              <a:rPr sz="1000" spc="-10" dirty="0">
                <a:solidFill>
                  <a:srgbClr val="FFFFFF"/>
                </a:solidFill>
                <a:latin typeface="Calibri"/>
                <a:cs typeface="Calibri"/>
              </a:rPr>
              <a:t>dictionary</a:t>
            </a:r>
            <a:endParaRPr sz="1000">
              <a:latin typeface="Calibri"/>
              <a:cs typeface="Calibri"/>
            </a:endParaRPr>
          </a:p>
        </p:txBody>
      </p:sp>
      <p:grpSp>
        <p:nvGrpSpPr>
          <p:cNvPr id="21" name="object 21"/>
          <p:cNvGrpSpPr/>
          <p:nvPr/>
        </p:nvGrpSpPr>
        <p:grpSpPr>
          <a:xfrm>
            <a:off x="9291573" y="1523746"/>
            <a:ext cx="1995805" cy="601345"/>
            <a:chOff x="9291573" y="1523746"/>
            <a:chExt cx="1995805" cy="601345"/>
          </a:xfrm>
          <a:solidFill>
            <a:srgbClr val="92D050"/>
          </a:solidFill>
        </p:grpSpPr>
        <p:sp>
          <p:nvSpPr>
            <p:cNvPr id="22" name="object 22"/>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grpFill/>
          </p:spPr>
          <p:txBody>
            <a:bodyPr wrap="square" lIns="0" tIns="0" rIns="0" bIns="0" rtlCol="0"/>
            <a:lstStyle/>
            <a:p>
              <a:endParaRPr/>
            </a:p>
          </p:txBody>
        </p:sp>
        <p:sp>
          <p:nvSpPr>
            <p:cNvPr id="23" name="object 23"/>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4" name="object 24"/>
          <p:cNvSpPr txBox="1"/>
          <p:nvPr/>
        </p:nvSpPr>
        <p:spPr>
          <a:xfrm>
            <a:off x="9369932" y="1650873"/>
            <a:ext cx="1840864" cy="317500"/>
          </a:xfrm>
          <a:prstGeom prst="rect">
            <a:avLst/>
          </a:prstGeom>
        </p:spPr>
        <p:txBody>
          <a:bodyPr vert="horz" wrap="square" lIns="0" tIns="27305" rIns="0" bIns="0" rtlCol="0">
            <a:spAutoFit/>
          </a:bodyPr>
          <a:lstStyle/>
          <a:p>
            <a:pPr marL="12700" marR="5080" indent="27305">
              <a:lnSpc>
                <a:spcPts val="1100"/>
              </a:lnSpc>
              <a:spcBef>
                <a:spcPts val="215"/>
              </a:spcBef>
            </a:pPr>
            <a:r>
              <a:rPr sz="1000" dirty="0">
                <a:solidFill>
                  <a:srgbClr val="FFFFFF"/>
                </a:solidFill>
                <a:latin typeface="Calibri"/>
                <a:cs typeface="Calibri"/>
              </a:rPr>
              <a:t>5.</a:t>
            </a:r>
            <a:r>
              <a:rPr sz="1000" spc="-35" dirty="0">
                <a:solidFill>
                  <a:srgbClr val="FFFFFF"/>
                </a:solidFill>
                <a:latin typeface="Calibri"/>
                <a:cs typeface="Calibri"/>
              </a:rPr>
              <a:t> </a:t>
            </a:r>
            <a:r>
              <a:rPr sz="1000" dirty="0">
                <a:solidFill>
                  <a:srgbClr val="FFFFFF"/>
                </a:solidFill>
                <a:latin typeface="Calibri"/>
                <a:cs typeface="Calibri"/>
              </a:rPr>
              <a:t>Convert</a:t>
            </a:r>
            <a:r>
              <a:rPr sz="1000" spc="-10" dirty="0">
                <a:solidFill>
                  <a:srgbClr val="FFFFFF"/>
                </a:solidFill>
                <a:latin typeface="Calibri"/>
                <a:cs typeface="Calibri"/>
              </a:rPr>
              <a:t> </a:t>
            </a:r>
            <a:r>
              <a:rPr sz="1000" dirty="0">
                <a:solidFill>
                  <a:srgbClr val="FFFFFF"/>
                </a:solidFill>
                <a:latin typeface="Calibri"/>
                <a:cs typeface="Calibri"/>
              </a:rPr>
              <a:t>Dict</a:t>
            </a:r>
            <a:r>
              <a:rPr sz="1000" spc="-30" dirty="0">
                <a:solidFill>
                  <a:srgbClr val="FFFFFF"/>
                </a:solidFill>
                <a:latin typeface="Calibri"/>
                <a:cs typeface="Calibri"/>
              </a:rPr>
              <a:t> </a:t>
            </a:r>
            <a:r>
              <a:rPr sz="1000" dirty="0">
                <a:solidFill>
                  <a:srgbClr val="FFFFFF"/>
                </a:solidFill>
                <a:latin typeface="Calibri"/>
                <a:cs typeface="Calibri"/>
              </a:rPr>
              <a:t>to</a:t>
            </a:r>
            <a:r>
              <a:rPr sz="1000" spc="-25" dirty="0">
                <a:solidFill>
                  <a:srgbClr val="FFFFFF"/>
                </a:solidFill>
                <a:latin typeface="Calibri"/>
                <a:cs typeface="Calibri"/>
              </a:rPr>
              <a:t> </a:t>
            </a:r>
            <a:r>
              <a:rPr sz="1000" dirty="0">
                <a:solidFill>
                  <a:srgbClr val="FFFFFF"/>
                </a:solidFill>
                <a:latin typeface="Calibri"/>
                <a:cs typeface="Calibri"/>
              </a:rPr>
              <a:t>Dataframe,</a:t>
            </a:r>
            <a:r>
              <a:rPr sz="1000" spc="-15" dirty="0">
                <a:solidFill>
                  <a:srgbClr val="FFFFFF"/>
                </a:solidFill>
                <a:latin typeface="Calibri"/>
                <a:cs typeface="Calibri"/>
              </a:rPr>
              <a:t> </a:t>
            </a:r>
            <a:r>
              <a:rPr sz="1000" spc="-10" dirty="0">
                <a:solidFill>
                  <a:srgbClr val="FFFFFF"/>
                </a:solidFill>
                <a:latin typeface="Calibri"/>
                <a:cs typeface="Calibri"/>
              </a:rPr>
              <a:t>filter </a:t>
            </a:r>
            <a:r>
              <a:rPr sz="1000" dirty="0">
                <a:solidFill>
                  <a:srgbClr val="FFFFFF"/>
                </a:solidFill>
                <a:latin typeface="Calibri"/>
                <a:cs typeface="Calibri"/>
              </a:rPr>
              <a:t>for</a:t>
            </a:r>
            <a:r>
              <a:rPr sz="1000" spc="-35" dirty="0">
                <a:solidFill>
                  <a:srgbClr val="FFFFFF"/>
                </a:solidFill>
                <a:latin typeface="Calibri"/>
                <a:cs typeface="Calibri"/>
              </a:rPr>
              <a:t> </a:t>
            </a:r>
            <a:r>
              <a:rPr sz="1000" dirty="0">
                <a:solidFill>
                  <a:srgbClr val="FFFFFF"/>
                </a:solidFill>
                <a:latin typeface="Calibri"/>
                <a:cs typeface="Calibri"/>
              </a:rPr>
              <a:t>Falcon9</a:t>
            </a:r>
            <a:r>
              <a:rPr sz="1000" spc="-25" dirty="0">
                <a:solidFill>
                  <a:srgbClr val="FFFFFF"/>
                </a:solidFill>
                <a:latin typeface="Calibri"/>
                <a:cs typeface="Calibri"/>
              </a:rPr>
              <a:t> </a:t>
            </a:r>
            <a:r>
              <a:rPr sz="1000" dirty="0">
                <a:solidFill>
                  <a:srgbClr val="FFFFFF"/>
                </a:solidFill>
                <a:latin typeface="Calibri"/>
                <a:cs typeface="Calibri"/>
              </a:rPr>
              <a:t>launches,</a:t>
            </a:r>
            <a:r>
              <a:rPr sz="1000" spc="-35" dirty="0">
                <a:solidFill>
                  <a:srgbClr val="FFFFFF"/>
                </a:solidFill>
                <a:latin typeface="Calibri"/>
                <a:cs typeface="Calibri"/>
              </a:rPr>
              <a:t> </a:t>
            </a:r>
            <a:r>
              <a:rPr sz="1000" dirty="0">
                <a:solidFill>
                  <a:srgbClr val="FFFFFF"/>
                </a:solidFill>
                <a:latin typeface="Calibri"/>
                <a:cs typeface="Calibri"/>
              </a:rPr>
              <a:t>covert</a:t>
            </a:r>
            <a:r>
              <a:rPr sz="1000" spc="-20" dirty="0">
                <a:solidFill>
                  <a:srgbClr val="FFFFFF"/>
                </a:solidFill>
                <a:latin typeface="Calibri"/>
                <a:cs typeface="Calibri"/>
              </a:rPr>
              <a:t> </a:t>
            </a:r>
            <a:r>
              <a:rPr sz="1000" dirty="0">
                <a:solidFill>
                  <a:srgbClr val="FFFFFF"/>
                </a:solidFill>
                <a:latin typeface="Calibri"/>
                <a:cs typeface="Calibri"/>
              </a:rPr>
              <a:t>to</a:t>
            </a:r>
            <a:r>
              <a:rPr sz="1000" spc="-30" dirty="0">
                <a:solidFill>
                  <a:srgbClr val="FFFFFF"/>
                </a:solidFill>
                <a:latin typeface="Calibri"/>
                <a:cs typeface="Calibri"/>
              </a:rPr>
              <a:t> </a:t>
            </a:r>
            <a:r>
              <a:rPr sz="1000" spc="-25" dirty="0">
                <a:solidFill>
                  <a:srgbClr val="FFFFFF"/>
                </a:solidFill>
                <a:latin typeface="Calibri"/>
                <a:cs typeface="Calibri"/>
              </a:rPr>
              <a:t>CSV</a:t>
            </a:r>
            <a:endParaRPr sz="1000">
              <a:latin typeface="Calibri"/>
              <a:cs typeface="Calibri"/>
            </a:endParaRPr>
          </a:p>
        </p:txBody>
      </p:sp>
      <p:sp>
        <p:nvSpPr>
          <p:cNvPr id="25" name="object 25"/>
          <p:cNvSpPr/>
          <p:nvPr/>
        </p:nvSpPr>
        <p:spPr>
          <a:xfrm>
            <a:off x="112776" y="3945635"/>
            <a:ext cx="3840479" cy="2862580"/>
          </a:xfrm>
          <a:custGeom>
            <a:avLst/>
            <a:gdLst/>
            <a:ahLst/>
            <a:cxnLst/>
            <a:rect l="l" t="t" r="r" b="b"/>
            <a:pathLst>
              <a:path w="3840479" h="2862579">
                <a:moveTo>
                  <a:pt x="3840479" y="0"/>
                </a:moveTo>
                <a:lnTo>
                  <a:pt x="0" y="0"/>
                </a:lnTo>
                <a:lnTo>
                  <a:pt x="0" y="2862072"/>
                </a:lnTo>
                <a:lnTo>
                  <a:pt x="3840479" y="2862072"/>
                </a:lnTo>
                <a:lnTo>
                  <a:pt x="3840479" y="0"/>
                </a:lnTo>
                <a:close/>
              </a:path>
            </a:pathLst>
          </a:custGeom>
          <a:solidFill>
            <a:srgbClr val="FFFFFF"/>
          </a:solidFill>
        </p:spPr>
        <p:txBody>
          <a:bodyPr wrap="square" lIns="0" tIns="0" rIns="0" bIns="0" rtlCol="0"/>
          <a:lstStyle/>
          <a:p>
            <a:endParaRPr/>
          </a:p>
        </p:txBody>
      </p:sp>
      <p:sp>
        <p:nvSpPr>
          <p:cNvPr id="26" name="object 26"/>
          <p:cNvSpPr txBox="1"/>
          <p:nvPr/>
        </p:nvSpPr>
        <p:spPr>
          <a:xfrm>
            <a:off x="112776" y="3945635"/>
            <a:ext cx="3840479" cy="2862580"/>
          </a:xfrm>
          <a:prstGeom prst="rect">
            <a:avLst/>
          </a:prstGeom>
          <a:ln w="9525">
            <a:solidFill>
              <a:srgbClr val="4471C4"/>
            </a:solidFill>
          </a:ln>
        </p:spPr>
        <p:txBody>
          <a:bodyPr vert="horz" wrap="square" lIns="0" tIns="37465" rIns="0" bIns="0" rtlCol="0">
            <a:spAutoFit/>
          </a:bodyPr>
          <a:lstStyle/>
          <a:p>
            <a:pPr marL="319405" marR="240029" indent="-228600">
              <a:lnSpc>
                <a:spcPct val="100000"/>
              </a:lnSpc>
              <a:spcBef>
                <a:spcPts val="295"/>
              </a:spcBef>
            </a:pPr>
            <a:r>
              <a:rPr sz="1200" dirty="0">
                <a:latin typeface="Calibri"/>
                <a:cs typeface="Calibri"/>
              </a:rPr>
              <a:t>2.</a:t>
            </a:r>
            <a:r>
              <a:rPr sz="1200" spc="135" dirty="0">
                <a:latin typeface="Calibri"/>
                <a:cs typeface="Calibri"/>
              </a:rPr>
              <a:t>  </a:t>
            </a:r>
            <a:r>
              <a:rPr sz="1200" dirty="0">
                <a:latin typeface="Calibri"/>
                <a:cs typeface="Calibri"/>
              </a:rPr>
              <a:t>Declare</a:t>
            </a:r>
            <a:r>
              <a:rPr sz="1200" spc="-25" dirty="0">
                <a:latin typeface="Calibri"/>
                <a:cs typeface="Calibri"/>
              </a:rPr>
              <a:t> </a:t>
            </a:r>
            <a:r>
              <a:rPr sz="1200" dirty="0">
                <a:latin typeface="Calibri"/>
                <a:cs typeface="Calibri"/>
              </a:rPr>
              <a:t>global</a:t>
            </a:r>
            <a:r>
              <a:rPr sz="1200" spc="-35" dirty="0">
                <a:latin typeface="Calibri"/>
                <a:cs typeface="Calibri"/>
              </a:rPr>
              <a:t> </a:t>
            </a:r>
            <a:r>
              <a:rPr sz="1200" dirty="0">
                <a:latin typeface="Calibri"/>
                <a:cs typeface="Calibri"/>
              </a:rPr>
              <a:t>variable</a:t>
            </a:r>
            <a:r>
              <a:rPr sz="1200" spc="-50" dirty="0">
                <a:latin typeface="Calibri"/>
                <a:cs typeface="Calibri"/>
              </a:rPr>
              <a:t> </a:t>
            </a:r>
            <a:r>
              <a:rPr sz="1200" dirty="0">
                <a:latin typeface="Calibri"/>
                <a:cs typeface="Calibri"/>
              </a:rPr>
              <a:t>lists</a:t>
            </a:r>
            <a:r>
              <a:rPr sz="1200" spc="-20" dirty="0">
                <a:latin typeface="Calibri"/>
                <a:cs typeface="Calibri"/>
              </a:rPr>
              <a:t> </a:t>
            </a:r>
            <a:r>
              <a:rPr sz="1200" dirty="0">
                <a:latin typeface="Calibri"/>
                <a:cs typeface="Calibri"/>
              </a:rPr>
              <a:t>that</a:t>
            </a:r>
            <a:r>
              <a:rPr sz="1200" spc="-35" dirty="0">
                <a:latin typeface="Calibri"/>
                <a:cs typeface="Calibri"/>
              </a:rPr>
              <a:t> </a:t>
            </a:r>
            <a:r>
              <a:rPr sz="1200" dirty="0">
                <a:latin typeface="Calibri"/>
                <a:cs typeface="Calibri"/>
              </a:rPr>
              <a:t>will</a:t>
            </a:r>
            <a:r>
              <a:rPr sz="1200" spc="-25" dirty="0">
                <a:latin typeface="Calibri"/>
                <a:cs typeface="Calibri"/>
              </a:rPr>
              <a:t> </a:t>
            </a:r>
            <a:r>
              <a:rPr sz="1200" dirty="0">
                <a:latin typeface="Calibri"/>
                <a:cs typeface="Calibri"/>
              </a:rPr>
              <a:t>store</a:t>
            </a:r>
            <a:r>
              <a:rPr sz="1200" spc="-25" dirty="0">
                <a:latin typeface="Calibri"/>
                <a:cs typeface="Calibri"/>
              </a:rPr>
              <a:t> </a:t>
            </a:r>
            <a:r>
              <a:rPr sz="1200" spc="-20" dirty="0">
                <a:latin typeface="Calibri"/>
                <a:cs typeface="Calibri"/>
              </a:rPr>
              <a:t>data </a:t>
            </a:r>
            <a:r>
              <a:rPr sz="1200" spc="-10" dirty="0">
                <a:latin typeface="Calibri"/>
                <a:cs typeface="Calibri"/>
              </a:rPr>
              <a:t>returned</a:t>
            </a:r>
            <a:r>
              <a:rPr sz="1200" spc="-45" dirty="0">
                <a:latin typeface="Calibri"/>
                <a:cs typeface="Calibri"/>
              </a:rPr>
              <a:t> </a:t>
            </a:r>
            <a:r>
              <a:rPr sz="1200" dirty="0">
                <a:latin typeface="Calibri"/>
                <a:cs typeface="Calibri"/>
              </a:rPr>
              <a:t>by</a:t>
            </a:r>
            <a:r>
              <a:rPr sz="1200" spc="-15" dirty="0">
                <a:latin typeface="Calibri"/>
                <a:cs typeface="Calibri"/>
              </a:rPr>
              <a:t> </a:t>
            </a:r>
            <a:r>
              <a:rPr sz="1200" dirty="0">
                <a:latin typeface="Calibri"/>
                <a:cs typeface="Calibri"/>
              </a:rPr>
              <a:t>helper</a:t>
            </a:r>
            <a:r>
              <a:rPr sz="1200" spc="-35" dirty="0">
                <a:latin typeface="Calibri"/>
                <a:cs typeface="Calibri"/>
              </a:rPr>
              <a:t> </a:t>
            </a:r>
            <a:r>
              <a:rPr sz="1200" dirty="0">
                <a:latin typeface="Calibri"/>
                <a:cs typeface="Calibri"/>
              </a:rPr>
              <a:t>functions</a:t>
            </a:r>
            <a:r>
              <a:rPr sz="1200" spc="-35" dirty="0">
                <a:latin typeface="Calibri"/>
                <a:cs typeface="Calibri"/>
              </a:rPr>
              <a:t> </a:t>
            </a:r>
            <a:r>
              <a:rPr sz="1200" dirty="0">
                <a:latin typeface="Calibri"/>
                <a:cs typeface="Calibri"/>
              </a:rPr>
              <a:t>with</a:t>
            </a:r>
            <a:r>
              <a:rPr sz="1200" spc="-5" dirty="0">
                <a:latin typeface="Calibri"/>
                <a:cs typeface="Calibri"/>
              </a:rPr>
              <a:t> </a:t>
            </a:r>
            <a:r>
              <a:rPr sz="1200" dirty="0">
                <a:latin typeface="Calibri"/>
                <a:cs typeface="Calibri"/>
              </a:rPr>
              <a:t>additional</a:t>
            </a:r>
            <a:r>
              <a:rPr sz="1200" spc="-50" dirty="0">
                <a:latin typeface="Calibri"/>
                <a:cs typeface="Calibri"/>
              </a:rPr>
              <a:t> </a:t>
            </a:r>
            <a:r>
              <a:rPr sz="1200" dirty="0">
                <a:latin typeface="Calibri"/>
                <a:cs typeface="Calibri"/>
              </a:rPr>
              <a:t>API</a:t>
            </a:r>
            <a:r>
              <a:rPr sz="1200" spc="10" dirty="0">
                <a:latin typeface="Calibri"/>
                <a:cs typeface="Calibri"/>
              </a:rPr>
              <a:t> </a:t>
            </a:r>
            <a:r>
              <a:rPr sz="1200" spc="-10" dirty="0">
                <a:latin typeface="Calibri"/>
                <a:cs typeface="Calibri"/>
              </a:rPr>
              <a:t>calls </a:t>
            </a:r>
            <a:r>
              <a:rPr sz="1200" dirty="0">
                <a:latin typeface="Calibri"/>
                <a:cs typeface="Calibri"/>
              </a:rPr>
              <a:t>to</a:t>
            </a:r>
            <a:r>
              <a:rPr sz="1200" spc="-15" dirty="0">
                <a:latin typeface="Calibri"/>
                <a:cs typeface="Calibri"/>
              </a:rPr>
              <a:t> </a:t>
            </a:r>
            <a:r>
              <a:rPr sz="1200" dirty="0">
                <a:latin typeface="Calibri"/>
                <a:cs typeface="Calibri"/>
              </a:rPr>
              <a:t>get</a:t>
            </a:r>
            <a:r>
              <a:rPr sz="1200" spc="-5" dirty="0">
                <a:latin typeface="Calibri"/>
                <a:cs typeface="Calibri"/>
              </a:rPr>
              <a:t> </a:t>
            </a:r>
            <a:r>
              <a:rPr sz="1200" spc="-10" dirty="0">
                <a:latin typeface="Calibri"/>
                <a:cs typeface="Calibri"/>
              </a:rPr>
              <a:t>relevant</a:t>
            </a:r>
            <a:r>
              <a:rPr sz="1200" spc="-45" dirty="0">
                <a:latin typeface="Calibri"/>
                <a:cs typeface="Calibri"/>
              </a:rPr>
              <a:t> </a:t>
            </a:r>
            <a:r>
              <a:rPr sz="1200" spc="-20" dirty="0">
                <a:latin typeface="Calibri"/>
                <a:cs typeface="Calibri"/>
              </a:rPr>
              <a:t>data</a:t>
            </a:r>
            <a:endParaRPr sz="1200">
              <a:latin typeface="Calibri"/>
              <a:cs typeface="Calibri"/>
            </a:endParaRPr>
          </a:p>
        </p:txBody>
      </p:sp>
      <p:sp>
        <p:nvSpPr>
          <p:cNvPr id="27" name="object 27"/>
          <p:cNvSpPr txBox="1"/>
          <p:nvPr/>
        </p:nvSpPr>
        <p:spPr>
          <a:xfrm>
            <a:off x="4046220" y="2299716"/>
            <a:ext cx="4819015" cy="1201420"/>
          </a:xfrm>
          <a:prstGeom prst="rect">
            <a:avLst/>
          </a:prstGeom>
          <a:solidFill>
            <a:srgbClr val="FFFFFF"/>
          </a:solidFill>
          <a:ln w="9525">
            <a:solidFill>
              <a:srgbClr val="4471C4"/>
            </a:solidFill>
          </a:ln>
        </p:spPr>
        <p:txBody>
          <a:bodyPr vert="horz" wrap="square" lIns="0" tIns="37465" rIns="0" bIns="0" rtlCol="0">
            <a:spAutoFit/>
          </a:bodyPr>
          <a:lstStyle/>
          <a:p>
            <a:pPr marL="434975" marR="330200" indent="-342900">
              <a:lnSpc>
                <a:spcPct val="100000"/>
              </a:lnSpc>
              <a:spcBef>
                <a:spcPts val="295"/>
              </a:spcBef>
              <a:buAutoNum type="arabicPeriod" startAt="3"/>
              <a:tabLst>
                <a:tab pos="434975" algn="l"/>
              </a:tabLst>
            </a:pPr>
            <a:r>
              <a:rPr sz="1200" dirty="0">
                <a:latin typeface="Calibri"/>
                <a:cs typeface="Calibri"/>
              </a:rPr>
              <a:t>Call</a:t>
            </a:r>
            <a:r>
              <a:rPr sz="1200" spc="-20" dirty="0">
                <a:latin typeface="Calibri"/>
                <a:cs typeface="Calibri"/>
              </a:rPr>
              <a:t> </a:t>
            </a:r>
            <a:r>
              <a:rPr sz="1200" dirty="0">
                <a:latin typeface="Calibri"/>
                <a:cs typeface="Calibri"/>
              </a:rPr>
              <a:t>helper</a:t>
            </a:r>
            <a:r>
              <a:rPr sz="1200" spc="-50" dirty="0">
                <a:latin typeface="Calibri"/>
                <a:cs typeface="Calibri"/>
              </a:rPr>
              <a:t> </a:t>
            </a:r>
            <a:r>
              <a:rPr sz="1200" dirty="0">
                <a:latin typeface="Calibri"/>
                <a:cs typeface="Calibri"/>
              </a:rPr>
              <a:t>functions</a:t>
            </a:r>
            <a:r>
              <a:rPr sz="1200" spc="-55" dirty="0">
                <a:latin typeface="Calibri"/>
                <a:cs typeface="Calibri"/>
              </a:rPr>
              <a:t> </a:t>
            </a:r>
            <a:r>
              <a:rPr sz="1200" dirty="0">
                <a:latin typeface="Calibri"/>
                <a:cs typeface="Calibri"/>
              </a:rPr>
              <a:t>to</a:t>
            </a:r>
            <a:r>
              <a:rPr sz="1200" spc="-20" dirty="0">
                <a:latin typeface="Calibri"/>
                <a:cs typeface="Calibri"/>
              </a:rPr>
              <a:t> </a:t>
            </a:r>
            <a:r>
              <a:rPr sz="1200" dirty="0">
                <a:latin typeface="Calibri"/>
                <a:cs typeface="Calibri"/>
              </a:rPr>
              <a:t>get</a:t>
            </a:r>
            <a:r>
              <a:rPr sz="1200" spc="-25" dirty="0">
                <a:latin typeface="Calibri"/>
                <a:cs typeface="Calibri"/>
              </a:rPr>
              <a:t> </a:t>
            </a:r>
            <a:r>
              <a:rPr sz="1200" spc="-10" dirty="0">
                <a:latin typeface="Calibri"/>
                <a:cs typeface="Calibri"/>
              </a:rPr>
              <a:t>relevant</a:t>
            </a:r>
            <a:r>
              <a:rPr sz="1200" spc="-50" dirty="0">
                <a:latin typeface="Calibri"/>
                <a:cs typeface="Calibri"/>
              </a:rPr>
              <a:t> </a:t>
            </a:r>
            <a:r>
              <a:rPr sz="1200" dirty="0">
                <a:latin typeface="Calibri"/>
                <a:cs typeface="Calibri"/>
              </a:rPr>
              <a:t>data</a:t>
            </a:r>
            <a:r>
              <a:rPr sz="1200" spc="-45" dirty="0">
                <a:latin typeface="Calibri"/>
                <a:cs typeface="Calibri"/>
              </a:rPr>
              <a:t> </a:t>
            </a:r>
            <a:r>
              <a:rPr sz="1200" dirty="0">
                <a:latin typeface="Calibri"/>
                <a:cs typeface="Calibri"/>
              </a:rPr>
              <a:t>where</a:t>
            </a:r>
            <a:r>
              <a:rPr sz="1200" spc="-40" dirty="0">
                <a:latin typeface="Calibri"/>
                <a:cs typeface="Calibri"/>
              </a:rPr>
              <a:t> </a:t>
            </a:r>
            <a:r>
              <a:rPr sz="1200" dirty="0">
                <a:latin typeface="Calibri"/>
                <a:cs typeface="Calibri"/>
              </a:rPr>
              <a:t>columns</a:t>
            </a:r>
            <a:r>
              <a:rPr sz="1200" spc="-20" dirty="0">
                <a:latin typeface="Calibri"/>
                <a:cs typeface="Calibri"/>
              </a:rPr>
              <a:t> </a:t>
            </a:r>
            <a:r>
              <a:rPr sz="1200" dirty="0">
                <a:latin typeface="Calibri"/>
                <a:cs typeface="Calibri"/>
              </a:rPr>
              <a:t>have</a:t>
            </a:r>
            <a:r>
              <a:rPr sz="1200" spc="-30" dirty="0">
                <a:latin typeface="Calibri"/>
                <a:cs typeface="Calibri"/>
              </a:rPr>
              <a:t> </a:t>
            </a:r>
            <a:r>
              <a:rPr sz="1200" spc="-25" dirty="0">
                <a:latin typeface="Calibri"/>
                <a:cs typeface="Calibri"/>
              </a:rPr>
              <a:t>IDs </a:t>
            </a:r>
            <a:r>
              <a:rPr sz="1200" dirty="0">
                <a:latin typeface="Calibri"/>
                <a:cs typeface="Calibri"/>
              </a:rPr>
              <a:t>(e.g.,</a:t>
            </a:r>
            <a:r>
              <a:rPr sz="1200" spc="-10" dirty="0">
                <a:latin typeface="Calibri"/>
                <a:cs typeface="Calibri"/>
              </a:rPr>
              <a:t> rocket</a:t>
            </a:r>
            <a:r>
              <a:rPr sz="1200" spc="10" dirty="0">
                <a:latin typeface="Calibri"/>
                <a:cs typeface="Calibri"/>
              </a:rPr>
              <a:t> </a:t>
            </a:r>
            <a:r>
              <a:rPr sz="1200" dirty="0">
                <a:latin typeface="Calibri"/>
                <a:cs typeface="Calibri"/>
              </a:rPr>
              <a:t>column</a:t>
            </a:r>
            <a:r>
              <a:rPr sz="1200" spc="-10" dirty="0">
                <a:latin typeface="Calibri"/>
                <a:cs typeface="Calibri"/>
              </a:rPr>
              <a:t> </a:t>
            </a:r>
            <a:r>
              <a:rPr sz="1200" dirty="0">
                <a:latin typeface="Calibri"/>
                <a:cs typeface="Calibri"/>
              </a:rPr>
              <a:t>is an</a:t>
            </a:r>
            <a:r>
              <a:rPr sz="1200" spc="-10" dirty="0">
                <a:latin typeface="Calibri"/>
                <a:cs typeface="Calibri"/>
              </a:rPr>
              <a:t> identification</a:t>
            </a:r>
            <a:r>
              <a:rPr sz="1200" spc="-45" dirty="0">
                <a:latin typeface="Calibri"/>
                <a:cs typeface="Calibri"/>
              </a:rPr>
              <a:t> </a:t>
            </a:r>
            <a:r>
              <a:rPr sz="1200" spc="-10" dirty="0">
                <a:latin typeface="Calibri"/>
                <a:cs typeface="Calibri"/>
              </a:rPr>
              <a:t>number)</a:t>
            </a:r>
            <a:endParaRPr sz="1200">
              <a:latin typeface="Calibri"/>
              <a:cs typeface="Calibri"/>
            </a:endParaRPr>
          </a:p>
          <a:p>
            <a:pPr marL="891540" lvl="1" indent="-342265">
              <a:lnSpc>
                <a:spcPct val="100000"/>
              </a:lnSpc>
              <a:buFont typeface="Arial"/>
              <a:buChar char="•"/>
              <a:tabLst>
                <a:tab pos="891540" algn="l"/>
              </a:tabLst>
            </a:pPr>
            <a:r>
              <a:rPr sz="1200" spc="-10" dirty="0">
                <a:latin typeface="Calibri"/>
                <a:cs typeface="Calibri"/>
              </a:rPr>
              <a:t>getBoosterVersion(data)</a:t>
            </a:r>
            <a:endParaRPr sz="1200">
              <a:latin typeface="Calibri"/>
              <a:cs typeface="Calibri"/>
            </a:endParaRPr>
          </a:p>
          <a:p>
            <a:pPr marL="891540" lvl="1" indent="-342265">
              <a:lnSpc>
                <a:spcPct val="100000"/>
              </a:lnSpc>
              <a:buFont typeface="Arial"/>
              <a:buChar char="•"/>
              <a:tabLst>
                <a:tab pos="891540" algn="l"/>
              </a:tabLst>
            </a:pPr>
            <a:r>
              <a:rPr sz="1200" spc="-10" dirty="0">
                <a:latin typeface="Calibri"/>
                <a:cs typeface="Calibri"/>
              </a:rPr>
              <a:t>getLaunchSite(data)</a:t>
            </a:r>
            <a:endParaRPr sz="1200">
              <a:latin typeface="Calibri"/>
              <a:cs typeface="Calibri"/>
            </a:endParaRPr>
          </a:p>
          <a:p>
            <a:pPr marL="891540" lvl="1" indent="-342265">
              <a:lnSpc>
                <a:spcPct val="100000"/>
              </a:lnSpc>
              <a:buFont typeface="Arial"/>
              <a:buChar char="•"/>
              <a:tabLst>
                <a:tab pos="891540" algn="l"/>
              </a:tabLst>
            </a:pPr>
            <a:r>
              <a:rPr sz="1200" spc="-10" dirty="0">
                <a:latin typeface="Calibri"/>
                <a:cs typeface="Calibri"/>
              </a:rPr>
              <a:t>getPayloadData(data)</a:t>
            </a:r>
            <a:endParaRPr sz="1200">
              <a:latin typeface="Calibri"/>
              <a:cs typeface="Calibri"/>
            </a:endParaRPr>
          </a:p>
          <a:p>
            <a:pPr marL="891540" lvl="1" indent="-342265">
              <a:lnSpc>
                <a:spcPct val="100000"/>
              </a:lnSpc>
              <a:buFont typeface="Arial"/>
              <a:buChar char="•"/>
              <a:tabLst>
                <a:tab pos="891540" algn="l"/>
              </a:tabLst>
            </a:pPr>
            <a:r>
              <a:rPr sz="1200" spc="-10" dirty="0">
                <a:latin typeface="Calibri"/>
                <a:cs typeface="Calibri"/>
              </a:rPr>
              <a:t>getCoreData(data)</a:t>
            </a:r>
            <a:endParaRPr sz="1200">
              <a:latin typeface="Calibri"/>
              <a:cs typeface="Calibri"/>
            </a:endParaRPr>
          </a:p>
        </p:txBody>
      </p:sp>
      <p:sp>
        <p:nvSpPr>
          <p:cNvPr id="28" name="object 28"/>
          <p:cNvSpPr/>
          <p:nvPr/>
        </p:nvSpPr>
        <p:spPr>
          <a:xfrm>
            <a:off x="4040123" y="3558540"/>
            <a:ext cx="4819015" cy="3046730"/>
          </a:xfrm>
          <a:custGeom>
            <a:avLst/>
            <a:gdLst/>
            <a:ahLst/>
            <a:cxnLst/>
            <a:rect l="l" t="t" r="r" b="b"/>
            <a:pathLst>
              <a:path w="4819015" h="3046729">
                <a:moveTo>
                  <a:pt x="4818887" y="0"/>
                </a:moveTo>
                <a:lnTo>
                  <a:pt x="0" y="0"/>
                </a:lnTo>
                <a:lnTo>
                  <a:pt x="0" y="3046476"/>
                </a:lnTo>
                <a:lnTo>
                  <a:pt x="4818887" y="3046476"/>
                </a:lnTo>
                <a:lnTo>
                  <a:pt x="4818887" y="0"/>
                </a:lnTo>
                <a:close/>
              </a:path>
            </a:pathLst>
          </a:custGeom>
          <a:solidFill>
            <a:srgbClr val="FFFFFF"/>
          </a:solidFill>
        </p:spPr>
        <p:txBody>
          <a:bodyPr wrap="square" lIns="0" tIns="0" rIns="0" bIns="0" rtlCol="0"/>
          <a:lstStyle/>
          <a:p>
            <a:endParaRPr/>
          </a:p>
        </p:txBody>
      </p:sp>
      <p:sp>
        <p:nvSpPr>
          <p:cNvPr id="29" name="object 29"/>
          <p:cNvSpPr txBox="1"/>
          <p:nvPr/>
        </p:nvSpPr>
        <p:spPr>
          <a:xfrm>
            <a:off x="4040123" y="3558540"/>
            <a:ext cx="4819015" cy="3046730"/>
          </a:xfrm>
          <a:prstGeom prst="rect">
            <a:avLst/>
          </a:prstGeom>
          <a:ln w="9525">
            <a:solidFill>
              <a:srgbClr val="4471C4"/>
            </a:solidFill>
          </a:ln>
        </p:spPr>
        <p:txBody>
          <a:bodyPr vert="horz" wrap="square" lIns="0" tIns="37465" rIns="0" bIns="0" rtlCol="0">
            <a:spAutoFit/>
          </a:bodyPr>
          <a:lstStyle/>
          <a:p>
            <a:pPr marL="435609" marR="431165" indent="-342900">
              <a:lnSpc>
                <a:spcPct val="100000"/>
              </a:lnSpc>
              <a:spcBef>
                <a:spcPts val="295"/>
              </a:spcBef>
              <a:tabLst>
                <a:tab pos="434975" algn="l"/>
              </a:tabLst>
            </a:pPr>
            <a:r>
              <a:rPr sz="1200" spc="-25" dirty="0">
                <a:latin typeface="Calibri"/>
                <a:cs typeface="Calibri"/>
              </a:rPr>
              <a:t>4.</a:t>
            </a:r>
            <a:r>
              <a:rPr sz="1200" dirty="0">
                <a:latin typeface="Calibri"/>
                <a:cs typeface="Calibri"/>
              </a:rPr>
              <a:t>	Construct</a:t>
            </a:r>
            <a:r>
              <a:rPr sz="1200" spc="-45" dirty="0">
                <a:latin typeface="Calibri"/>
                <a:cs typeface="Calibri"/>
              </a:rPr>
              <a:t> </a:t>
            </a:r>
            <a:r>
              <a:rPr sz="1200" spc="-10" dirty="0">
                <a:latin typeface="Calibri"/>
                <a:cs typeface="Calibri"/>
              </a:rPr>
              <a:t>dataset</a:t>
            </a:r>
            <a:r>
              <a:rPr sz="1200" spc="-45" dirty="0">
                <a:latin typeface="Calibri"/>
                <a:cs typeface="Calibri"/>
              </a:rPr>
              <a:t> </a:t>
            </a:r>
            <a:r>
              <a:rPr sz="1200" dirty="0">
                <a:latin typeface="Calibri"/>
                <a:cs typeface="Calibri"/>
              </a:rPr>
              <a:t>from</a:t>
            </a:r>
            <a:r>
              <a:rPr sz="1200" spc="-35" dirty="0">
                <a:latin typeface="Calibri"/>
                <a:cs typeface="Calibri"/>
              </a:rPr>
              <a:t> </a:t>
            </a:r>
            <a:r>
              <a:rPr sz="1200" dirty="0">
                <a:latin typeface="Calibri"/>
                <a:cs typeface="Calibri"/>
              </a:rPr>
              <a:t>received</a:t>
            </a:r>
            <a:r>
              <a:rPr sz="1200" spc="-35" dirty="0">
                <a:latin typeface="Calibri"/>
                <a:cs typeface="Calibri"/>
              </a:rPr>
              <a:t> </a:t>
            </a:r>
            <a:r>
              <a:rPr sz="1200" dirty="0">
                <a:latin typeface="Calibri"/>
                <a:cs typeface="Calibri"/>
              </a:rPr>
              <a:t>data</a:t>
            </a:r>
            <a:r>
              <a:rPr sz="1200" spc="-50" dirty="0">
                <a:latin typeface="Calibri"/>
                <a:cs typeface="Calibri"/>
              </a:rPr>
              <a:t> </a:t>
            </a:r>
            <a:r>
              <a:rPr sz="1200" dirty="0">
                <a:latin typeface="Calibri"/>
                <a:cs typeface="Calibri"/>
              </a:rPr>
              <a:t>&amp;</a:t>
            </a:r>
            <a:r>
              <a:rPr sz="1200" spc="-40" dirty="0">
                <a:latin typeface="Calibri"/>
                <a:cs typeface="Calibri"/>
              </a:rPr>
              <a:t> </a:t>
            </a:r>
            <a:r>
              <a:rPr sz="1200" dirty="0">
                <a:latin typeface="Calibri"/>
                <a:cs typeface="Calibri"/>
              </a:rPr>
              <a:t>combine</a:t>
            </a:r>
            <a:r>
              <a:rPr sz="1200" spc="-25" dirty="0">
                <a:latin typeface="Calibri"/>
                <a:cs typeface="Calibri"/>
              </a:rPr>
              <a:t> </a:t>
            </a:r>
            <a:r>
              <a:rPr sz="1200" dirty="0">
                <a:latin typeface="Calibri"/>
                <a:cs typeface="Calibri"/>
              </a:rPr>
              <a:t>columns</a:t>
            </a:r>
            <a:r>
              <a:rPr sz="1200" spc="-40" dirty="0">
                <a:latin typeface="Calibri"/>
                <a:cs typeface="Calibri"/>
              </a:rPr>
              <a:t> </a:t>
            </a:r>
            <a:r>
              <a:rPr sz="1200" dirty="0">
                <a:latin typeface="Calibri"/>
                <a:cs typeface="Calibri"/>
              </a:rPr>
              <a:t>into</a:t>
            </a:r>
            <a:r>
              <a:rPr sz="1200" spc="-35" dirty="0">
                <a:latin typeface="Calibri"/>
                <a:cs typeface="Calibri"/>
              </a:rPr>
              <a:t> </a:t>
            </a:r>
            <a:r>
              <a:rPr sz="1200" spc="-50" dirty="0">
                <a:latin typeface="Calibri"/>
                <a:cs typeface="Calibri"/>
              </a:rPr>
              <a:t>a </a:t>
            </a:r>
            <a:r>
              <a:rPr sz="1200" spc="-10" dirty="0">
                <a:latin typeface="Calibri"/>
                <a:cs typeface="Calibri"/>
              </a:rPr>
              <a:t>dictionary:</a:t>
            </a:r>
            <a:endParaRPr sz="1200">
              <a:latin typeface="Calibri"/>
              <a:cs typeface="Calibri"/>
            </a:endParaRPr>
          </a:p>
        </p:txBody>
      </p:sp>
      <p:pic>
        <p:nvPicPr>
          <p:cNvPr id="30" name="object 30"/>
          <p:cNvPicPr/>
          <p:nvPr/>
        </p:nvPicPr>
        <p:blipFill>
          <a:blip r:embed="rId2" cstate="print"/>
          <a:stretch>
            <a:fillRect/>
          </a:stretch>
        </p:blipFill>
        <p:spPr>
          <a:xfrm>
            <a:off x="4483608" y="4020311"/>
            <a:ext cx="3840480" cy="2433828"/>
          </a:xfrm>
          <a:prstGeom prst="rect">
            <a:avLst/>
          </a:prstGeom>
        </p:spPr>
      </p:pic>
      <p:sp>
        <p:nvSpPr>
          <p:cNvPr id="31" name="object 31"/>
          <p:cNvSpPr/>
          <p:nvPr/>
        </p:nvSpPr>
        <p:spPr>
          <a:xfrm>
            <a:off x="112776" y="2302764"/>
            <a:ext cx="3870960" cy="1569720"/>
          </a:xfrm>
          <a:custGeom>
            <a:avLst/>
            <a:gdLst/>
            <a:ahLst/>
            <a:cxnLst/>
            <a:rect l="l" t="t" r="r" b="b"/>
            <a:pathLst>
              <a:path w="3870960" h="1569720">
                <a:moveTo>
                  <a:pt x="3870960" y="0"/>
                </a:moveTo>
                <a:lnTo>
                  <a:pt x="0" y="0"/>
                </a:lnTo>
                <a:lnTo>
                  <a:pt x="0" y="1569720"/>
                </a:lnTo>
                <a:lnTo>
                  <a:pt x="3870960" y="1569720"/>
                </a:lnTo>
                <a:lnTo>
                  <a:pt x="3870960" y="0"/>
                </a:lnTo>
                <a:close/>
              </a:path>
            </a:pathLst>
          </a:custGeom>
          <a:solidFill>
            <a:srgbClr val="FFFFFF"/>
          </a:solidFill>
        </p:spPr>
        <p:txBody>
          <a:bodyPr wrap="square" lIns="0" tIns="0" rIns="0" bIns="0" rtlCol="0"/>
          <a:lstStyle/>
          <a:p>
            <a:endParaRPr/>
          </a:p>
        </p:txBody>
      </p:sp>
      <p:sp>
        <p:nvSpPr>
          <p:cNvPr id="32" name="object 32"/>
          <p:cNvSpPr txBox="1"/>
          <p:nvPr/>
        </p:nvSpPr>
        <p:spPr>
          <a:xfrm>
            <a:off x="112776" y="2302764"/>
            <a:ext cx="3870960" cy="1569720"/>
          </a:xfrm>
          <a:prstGeom prst="rect">
            <a:avLst/>
          </a:prstGeom>
          <a:ln w="9525">
            <a:solidFill>
              <a:srgbClr val="4471C4"/>
            </a:solidFill>
          </a:ln>
        </p:spPr>
        <p:txBody>
          <a:bodyPr vert="horz" wrap="square" lIns="0" tIns="37465" rIns="0" bIns="0" rtlCol="0">
            <a:spAutoFit/>
          </a:bodyPr>
          <a:lstStyle/>
          <a:p>
            <a:pPr marL="433705" marR="111125" indent="-342900">
              <a:lnSpc>
                <a:spcPct val="100000"/>
              </a:lnSpc>
              <a:spcBef>
                <a:spcPts val="295"/>
              </a:spcBef>
              <a:tabLst>
                <a:tab pos="433705" algn="l"/>
              </a:tabLst>
            </a:pPr>
            <a:r>
              <a:rPr sz="1200" spc="-25" dirty="0">
                <a:latin typeface="Calibri"/>
                <a:cs typeface="Calibri"/>
              </a:rPr>
              <a:t>1.</a:t>
            </a:r>
            <a:r>
              <a:rPr sz="1200" dirty="0">
                <a:latin typeface="Calibri"/>
                <a:cs typeface="Calibri"/>
              </a:rPr>
              <a:t>	</a:t>
            </a:r>
            <a:r>
              <a:rPr sz="1200" spc="-10" dirty="0">
                <a:latin typeface="Calibri"/>
                <a:cs typeface="Calibri"/>
              </a:rPr>
              <a:t>Create</a:t>
            </a:r>
            <a:r>
              <a:rPr sz="1200" spc="-25" dirty="0">
                <a:latin typeface="Calibri"/>
                <a:cs typeface="Calibri"/>
              </a:rPr>
              <a:t> </a:t>
            </a:r>
            <a:r>
              <a:rPr sz="1200" dirty="0">
                <a:latin typeface="Calibri"/>
                <a:cs typeface="Calibri"/>
              </a:rPr>
              <a:t>API</a:t>
            </a:r>
            <a:r>
              <a:rPr sz="1200" spc="5" dirty="0">
                <a:latin typeface="Calibri"/>
                <a:cs typeface="Calibri"/>
              </a:rPr>
              <a:t> </a:t>
            </a:r>
            <a:r>
              <a:rPr sz="1200" dirty="0">
                <a:latin typeface="Calibri"/>
                <a:cs typeface="Calibri"/>
              </a:rPr>
              <a:t>GET</a:t>
            </a:r>
            <a:r>
              <a:rPr sz="1200" spc="5" dirty="0">
                <a:latin typeface="Calibri"/>
                <a:cs typeface="Calibri"/>
              </a:rPr>
              <a:t> </a:t>
            </a:r>
            <a:r>
              <a:rPr sz="1200" spc="-10" dirty="0">
                <a:latin typeface="Calibri"/>
                <a:cs typeface="Calibri"/>
              </a:rPr>
              <a:t>request,</a:t>
            </a:r>
            <a:r>
              <a:rPr sz="1200" spc="-40" dirty="0">
                <a:latin typeface="Calibri"/>
                <a:cs typeface="Calibri"/>
              </a:rPr>
              <a:t> </a:t>
            </a:r>
            <a:r>
              <a:rPr sz="1200" spc="-10" dirty="0">
                <a:latin typeface="Calibri"/>
                <a:cs typeface="Calibri"/>
              </a:rPr>
              <a:t>normalize</a:t>
            </a:r>
            <a:r>
              <a:rPr sz="1200" spc="-20" dirty="0">
                <a:latin typeface="Calibri"/>
                <a:cs typeface="Calibri"/>
              </a:rPr>
              <a:t> </a:t>
            </a:r>
            <a:r>
              <a:rPr sz="1200" dirty="0">
                <a:latin typeface="Calibri"/>
                <a:cs typeface="Calibri"/>
              </a:rPr>
              <a:t>data</a:t>
            </a:r>
            <a:r>
              <a:rPr sz="1200" spc="-25" dirty="0">
                <a:latin typeface="Calibri"/>
                <a:cs typeface="Calibri"/>
              </a:rPr>
              <a:t> </a:t>
            </a:r>
            <a:r>
              <a:rPr sz="1200" dirty="0">
                <a:latin typeface="Calibri"/>
                <a:cs typeface="Calibri"/>
              </a:rPr>
              <a:t>and</a:t>
            </a:r>
            <a:r>
              <a:rPr sz="1200" spc="-20" dirty="0">
                <a:latin typeface="Calibri"/>
                <a:cs typeface="Calibri"/>
              </a:rPr>
              <a:t> </a:t>
            </a:r>
            <a:r>
              <a:rPr sz="1200" dirty="0">
                <a:latin typeface="Calibri"/>
                <a:cs typeface="Calibri"/>
              </a:rPr>
              <a:t>read</a:t>
            </a:r>
            <a:r>
              <a:rPr sz="1200" spc="-15" dirty="0">
                <a:latin typeface="Calibri"/>
                <a:cs typeface="Calibri"/>
              </a:rPr>
              <a:t> </a:t>
            </a:r>
            <a:r>
              <a:rPr sz="1200" dirty="0">
                <a:latin typeface="Calibri"/>
                <a:cs typeface="Calibri"/>
              </a:rPr>
              <a:t>in</a:t>
            </a:r>
            <a:r>
              <a:rPr sz="1200" spc="-10" dirty="0">
                <a:latin typeface="Calibri"/>
                <a:cs typeface="Calibri"/>
              </a:rPr>
              <a:t> </a:t>
            </a:r>
            <a:r>
              <a:rPr sz="1200" spc="-25" dirty="0">
                <a:latin typeface="Calibri"/>
                <a:cs typeface="Calibri"/>
              </a:rPr>
              <a:t>to </a:t>
            </a:r>
            <a:r>
              <a:rPr sz="1200" dirty="0">
                <a:latin typeface="Calibri"/>
                <a:cs typeface="Calibri"/>
              </a:rPr>
              <a:t>a</a:t>
            </a:r>
            <a:r>
              <a:rPr sz="1200" spc="-10" dirty="0">
                <a:latin typeface="Calibri"/>
                <a:cs typeface="Calibri"/>
              </a:rPr>
              <a:t> Dataframe:</a:t>
            </a:r>
            <a:endParaRPr sz="1200">
              <a:latin typeface="Calibri"/>
              <a:cs typeface="Calibri"/>
            </a:endParaRPr>
          </a:p>
        </p:txBody>
      </p:sp>
      <p:pic>
        <p:nvPicPr>
          <p:cNvPr id="33" name="object 33"/>
          <p:cNvPicPr/>
          <p:nvPr/>
        </p:nvPicPr>
        <p:blipFill>
          <a:blip r:embed="rId3" cstate="print"/>
          <a:stretch>
            <a:fillRect/>
          </a:stretch>
        </p:blipFill>
        <p:spPr>
          <a:xfrm>
            <a:off x="1778507" y="4413503"/>
            <a:ext cx="1306068" cy="2380485"/>
          </a:xfrm>
          <a:prstGeom prst="rect">
            <a:avLst/>
          </a:prstGeom>
        </p:spPr>
      </p:pic>
      <p:grpSp>
        <p:nvGrpSpPr>
          <p:cNvPr id="34" name="object 34"/>
          <p:cNvGrpSpPr/>
          <p:nvPr/>
        </p:nvGrpSpPr>
        <p:grpSpPr>
          <a:xfrm>
            <a:off x="563880" y="2304288"/>
            <a:ext cx="11544300" cy="2862580"/>
            <a:chOff x="563880" y="2304288"/>
            <a:chExt cx="11544300" cy="2862580"/>
          </a:xfrm>
        </p:grpSpPr>
        <p:pic>
          <p:nvPicPr>
            <p:cNvPr id="35" name="object 35"/>
            <p:cNvPicPr/>
            <p:nvPr/>
          </p:nvPicPr>
          <p:blipFill>
            <a:blip r:embed="rId4" cstate="print"/>
            <a:stretch>
              <a:fillRect/>
            </a:stretch>
          </p:blipFill>
          <p:spPr>
            <a:xfrm>
              <a:off x="563880" y="2743200"/>
              <a:ext cx="3369564" cy="568451"/>
            </a:xfrm>
            <a:prstGeom prst="rect">
              <a:avLst/>
            </a:prstGeom>
          </p:spPr>
        </p:pic>
        <p:pic>
          <p:nvPicPr>
            <p:cNvPr id="36" name="object 36"/>
            <p:cNvPicPr/>
            <p:nvPr/>
          </p:nvPicPr>
          <p:blipFill>
            <a:blip r:embed="rId5" cstate="print"/>
            <a:stretch>
              <a:fillRect/>
            </a:stretch>
          </p:blipFill>
          <p:spPr>
            <a:xfrm>
              <a:off x="583692" y="3410712"/>
              <a:ext cx="2898647" cy="384048"/>
            </a:xfrm>
            <a:prstGeom prst="rect">
              <a:avLst/>
            </a:prstGeom>
          </p:spPr>
        </p:pic>
        <p:sp>
          <p:nvSpPr>
            <p:cNvPr id="37" name="object 37"/>
            <p:cNvSpPr/>
            <p:nvPr/>
          </p:nvSpPr>
          <p:spPr>
            <a:xfrm>
              <a:off x="8936736" y="2304288"/>
              <a:ext cx="3171825" cy="2862580"/>
            </a:xfrm>
            <a:custGeom>
              <a:avLst/>
              <a:gdLst/>
              <a:ahLst/>
              <a:cxnLst/>
              <a:rect l="l" t="t" r="r" b="b"/>
              <a:pathLst>
                <a:path w="3171825" h="2862579">
                  <a:moveTo>
                    <a:pt x="3171444" y="0"/>
                  </a:moveTo>
                  <a:lnTo>
                    <a:pt x="0" y="0"/>
                  </a:lnTo>
                  <a:lnTo>
                    <a:pt x="0" y="2862072"/>
                  </a:lnTo>
                  <a:lnTo>
                    <a:pt x="3171444" y="2862072"/>
                  </a:lnTo>
                  <a:lnTo>
                    <a:pt x="3171444" y="0"/>
                  </a:lnTo>
                  <a:close/>
                </a:path>
              </a:pathLst>
            </a:custGeom>
            <a:solidFill>
              <a:srgbClr val="FFFFFF"/>
            </a:solidFill>
          </p:spPr>
          <p:txBody>
            <a:bodyPr wrap="square" lIns="0" tIns="0" rIns="0" bIns="0" rtlCol="0"/>
            <a:lstStyle/>
            <a:p>
              <a:endParaRPr/>
            </a:p>
          </p:txBody>
        </p:sp>
      </p:grpSp>
      <p:sp>
        <p:nvSpPr>
          <p:cNvPr id="38" name="object 38"/>
          <p:cNvSpPr txBox="1"/>
          <p:nvPr/>
        </p:nvSpPr>
        <p:spPr>
          <a:xfrm>
            <a:off x="8936735" y="2304288"/>
            <a:ext cx="3171825" cy="2862580"/>
          </a:xfrm>
          <a:prstGeom prst="rect">
            <a:avLst/>
          </a:prstGeom>
          <a:ln w="9525">
            <a:solidFill>
              <a:srgbClr val="4471C4"/>
            </a:solidFill>
          </a:ln>
        </p:spPr>
        <p:txBody>
          <a:bodyPr vert="horz" wrap="square" lIns="0" tIns="36830" rIns="0" bIns="0" rtlCol="0">
            <a:spAutoFit/>
          </a:bodyPr>
          <a:lstStyle/>
          <a:p>
            <a:pPr marL="435609" marR="262890" indent="-342900">
              <a:lnSpc>
                <a:spcPct val="100000"/>
              </a:lnSpc>
              <a:spcBef>
                <a:spcPts val="290"/>
              </a:spcBef>
              <a:tabLst>
                <a:tab pos="435609" algn="l"/>
              </a:tabLst>
            </a:pPr>
            <a:r>
              <a:rPr sz="1200" spc="-25" dirty="0">
                <a:latin typeface="Calibri"/>
                <a:cs typeface="Calibri"/>
              </a:rPr>
              <a:t>4.</a:t>
            </a:r>
            <a:r>
              <a:rPr sz="1200" dirty="0">
                <a:latin typeface="Calibri"/>
                <a:cs typeface="Calibri"/>
              </a:rPr>
              <a:t>	</a:t>
            </a:r>
            <a:r>
              <a:rPr sz="1200" spc="-10" dirty="0">
                <a:latin typeface="Calibri"/>
                <a:cs typeface="Calibri"/>
              </a:rPr>
              <a:t>Create</a:t>
            </a:r>
            <a:r>
              <a:rPr sz="1200" spc="-35" dirty="0">
                <a:latin typeface="Calibri"/>
                <a:cs typeface="Calibri"/>
              </a:rPr>
              <a:t> </a:t>
            </a:r>
            <a:r>
              <a:rPr sz="1200" spc="-10" dirty="0">
                <a:latin typeface="Calibri"/>
                <a:cs typeface="Calibri"/>
              </a:rPr>
              <a:t>Dataframe</a:t>
            </a:r>
            <a:r>
              <a:rPr sz="1200" spc="-30" dirty="0">
                <a:latin typeface="Calibri"/>
                <a:cs typeface="Calibri"/>
              </a:rPr>
              <a:t> </a:t>
            </a:r>
            <a:r>
              <a:rPr sz="1200" dirty="0">
                <a:latin typeface="Calibri"/>
                <a:cs typeface="Calibri"/>
              </a:rPr>
              <a:t>from</a:t>
            </a:r>
            <a:r>
              <a:rPr sz="1200" spc="-15" dirty="0">
                <a:latin typeface="Calibri"/>
                <a:cs typeface="Calibri"/>
              </a:rPr>
              <a:t> </a:t>
            </a:r>
            <a:r>
              <a:rPr sz="1200" dirty="0">
                <a:latin typeface="Calibri"/>
                <a:cs typeface="Calibri"/>
              </a:rPr>
              <a:t>dictionary</a:t>
            </a:r>
            <a:r>
              <a:rPr sz="1200" spc="-35" dirty="0">
                <a:latin typeface="Calibri"/>
                <a:cs typeface="Calibri"/>
              </a:rPr>
              <a:t> </a:t>
            </a:r>
            <a:r>
              <a:rPr sz="1200" spc="-25" dirty="0">
                <a:latin typeface="Calibri"/>
                <a:cs typeface="Calibri"/>
              </a:rPr>
              <a:t>and </a:t>
            </a:r>
            <a:r>
              <a:rPr sz="1200" dirty="0">
                <a:latin typeface="Calibri"/>
                <a:cs typeface="Calibri"/>
              </a:rPr>
              <a:t>filter</a:t>
            </a:r>
            <a:r>
              <a:rPr sz="1200" spc="-40" dirty="0">
                <a:latin typeface="Calibri"/>
                <a:cs typeface="Calibri"/>
              </a:rPr>
              <a:t> </a:t>
            </a:r>
            <a:r>
              <a:rPr sz="1200" dirty="0">
                <a:latin typeface="Calibri"/>
                <a:cs typeface="Calibri"/>
              </a:rPr>
              <a:t>to</a:t>
            </a:r>
            <a:r>
              <a:rPr sz="1200" spc="-20" dirty="0">
                <a:latin typeface="Calibri"/>
                <a:cs typeface="Calibri"/>
              </a:rPr>
              <a:t> </a:t>
            </a:r>
            <a:r>
              <a:rPr sz="1200" dirty="0">
                <a:latin typeface="Calibri"/>
                <a:cs typeface="Calibri"/>
              </a:rPr>
              <a:t>keep</a:t>
            </a:r>
            <a:r>
              <a:rPr sz="1200" spc="-10" dirty="0">
                <a:latin typeface="Calibri"/>
                <a:cs typeface="Calibri"/>
              </a:rPr>
              <a:t> </a:t>
            </a:r>
            <a:r>
              <a:rPr sz="1200" dirty="0">
                <a:latin typeface="Calibri"/>
                <a:cs typeface="Calibri"/>
              </a:rPr>
              <a:t>only</a:t>
            </a:r>
            <a:r>
              <a:rPr sz="1200" spc="-40"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Falcon9</a:t>
            </a:r>
            <a:r>
              <a:rPr sz="1200" spc="-15" dirty="0">
                <a:latin typeface="Calibri"/>
                <a:cs typeface="Calibri"/>
              </a:rPr>
              <a:t> </a:t>
            </a:r>
            <a:r>
              <a:rPr sz="1200" spc="-10" dirty="0">
                <a:latin typeface="Calibri"/>
                <a:cs typeface="Calibri"/>
              </a:rPr>
              <a:t>launches:</a:t>
            </a:r>
            <a:endParaRPr sz="1200">
              <a:latin typeface="Calibri"/>
              <a:cs typeface="Calibri"/>
            </a:endParaRPr>
          </a:p>
        </p:txBody>
      </p:sp>
      <p:grpSp>
        <p:nvGrpSpPr>
          <p:cNvPr id="39" name="object 39"/>
          <p:cNvGrpSpPr/>
          <p:nvPr/>
        </p:nvGrpSpPr>
        <p:grpSpPr>
          <a:xfrm>
            <a:off x="9005316" y="2822448"/>
            <a:ext cx="3065145" cy="1591310"/>
            <a:chOff x="9005316" y="2822448"/>
            <a:chExt cx="3065145" cy="1591310"/>
          </a:xfrm>
        </p:grpSpPr>
        <p:pic>
          <p:nvPicPr>
            <p:cNvPr id="40" name="object 40"/>
            <p:cNvPicPr/>
            <p:nvPr/>
          </p:nvPicPr>
          <p:blipFill>
            <a:blip r:embed="rId6" cstate="print"/>
            <a:stretch>
              <a:fillRect/>
            </a:stretch>
          </p:blipFill>
          <p:spPr>
            <a:xfrm>
              <a:off x="9005316" y="2822448"/>
              <a:ext cx="2612135" cy="454151"/>
            </a:xfrm>
            <a:prstGeom prst="rect">
              <a:avLst/>
            </a:prstGeom>
          </p:spPr>
        </p:pic>
        <p:pic>
          <p:nvPicPr>
            <p:cNvPr id="41" name="object 41"/>
            <p:cNvPicPr/>
            <p:nvPr/>
          </p:nvPicPr>
          <p:blipFill>
            <a:blip r:embed="rId7" cstate="print"/>
            <a:stretch>
              <a:fillRect/>
            </a:stretch>
          </p:blipFill>
          <p:spPr>
            <a:xfrm>
              <a:off x="9006840" y="3534156"/>
              <a:ext cx="3063240" cy="402335"/>
            </a:xfrm>
            <a:prstGeom prst="rect">
              <a:avLst/>
            </a:prstGeom>
          </p:spPr>
        </p:pic>
        <p:pic>
          <p:nvPicPr>
            <p:cNvPr id="42" name="object 42"/>
            <p:cNvPicPr/>
            <p:nvPr/>
          </p:nvPicPr>
          <p:blipFill>
            <a:blip r:embed="rId8" cstate="print"/>
            <a:stretch>
              <a:fillRect/>
            </a:stretch>
          </p:blipFill>
          <p:spPr>
            <a:xfrm>
              <a:off x="9005316" y="4087368"/>
              <a:ext cx="3064764" cy="326136"/>
            </a:xfrm>
            <a:prstGeom prst="rect">
              <a:avLst/>
            </a:prstGeom>
          </p:spPr>
        </p:pic>
      </p:gr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8</a:t>
            </a:fld>
            <a:endParaRPr spc="45" dirty="0"/>
          </a:p>
        </p:txBody>
      </p:sp>
      <p:sp>
        <p:nvSpPr>
          <p:cNvPr id="47" name="TextBox 46">
            <a:extLst>
              <a:ext uri="{FF2B5EF4-FFF2-40B4-BE49-F238E27FC236}">
                <a16:creationId xmlns:a16="http://schemas.microsoft.com/office/drawing/2014/main" id="{11FD7A09-5F1F-E82E-798D-034623F0E909}"/>
              </a:ext>
            </a:extLst>
          </p:cNvPr>
          <p:cNvSpPr txBox="1"/>
          <p:nvPr/>
        </p:nvSpPr>
        <p:spPr>
          <a:xfrm>
            <a:off x="8859138" y="5166868"/>
            <a:ext cx="2875662" cy="769441"/>
          </a:xfrm>
          <a:prstGeom prst="rect">
            <a:avLst/>
          </a:prstGeom>
          <a:noFill/>
        </p:spPr>
        <p:txBody>
          <a:bodyPr wrap="square" rtlCol="0">
            <a:spAutoFit/>
          </a:bodyPr>
          <a:lstStyle/>
          <a:p>
            <a:r>
              <a:rPr lang="en-GB" sz="1100">
                <a:hlinkClick r:id="rId9"/>
              </a:rPr>
              <a:t>DataScienceCapstoneProjectRepository/Data Collection API Lab.ipynb at main · conorlogue1998dev/DataScienceCapstoneProjectRepository</a:t>
            </a:r>
            <a:endParaRPr lang="en-GB"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1369" y="570052"/>
            <a:ext cx="5253355" cy="589280"/>
          </a:xfrm>
          <a:prstGeom prst="rect">
            <a:avLst/>
          </a:prstGeom>
        </p:spPr>
        <p:txBody>
          <a:bodyPr vert="horz" wrap="square" lIns="0" tIns="12065" rIns="0" bIns="0" rtlCol="0">
            <a:spAutoFit/>
          </a:bodyPr>
          <a:lstStyle/>
          <a:p>
            <a:pPr marL="12700">
              <a:lnSpc>
                <a:spcPct val="100000"/>
              </a:lnSpc>
              <a:spcBef>
                <a:spcPts val="95"/>
              </a:spcBef>
            </a:pPr>
            <a:r>
              <a:rPr spc="-45" dirty="0"/>
              <a:t>Data</a:t>
            </a:r>
            <a:r>
              <a:rPr spc="-90" dirty="0"/>
              <a:t> </a:t>
            </a:r>
            <a:r>
              <a:rPr spc="-55" dirty="0"/>
              <a:t>Collection</a:t>
            </a:r>
            <a:r>
              <a:rPr spc="-70" dirty="0"/>
              <a:t> </a:t>
            </a:r>
            <a:r>
              <a:rPr dirty="0"/>
              <a:t>-</a:t>
            </a:r>
            <a:r>
              <a:rPr spc="-85" dirty="0"/>
              <a:t> </a:t>
            </a:r>
            <a:r>
              <a:rPr spc="-105" dirty="0"/>
              <a:t>Scraping</a:t>
            </a:r>
          </a:p>
        </p:txBody>
      </p:sp>
      <p:sp>
        <p:nvSpPr>
          <p:cNvPr id="3" name="object 3"/>
          <p:cNvSpPr txBox="1"/>
          <p:nvPr/>
        </p:nvSpPr>
        <p:spPr>
          <a:xfrm>
            <a:off x="902512" y="3395728"/>
            <a:ext cx="351155" cy="321310"/>
          </a:xfrm>
          <a:prstGeom prst="rect">
            <a:avLst/>
          </a:prstGeom>
        </p:spPr>
        <p:txBody>
          <a:bodyPr vert="horz" wrap="square" lIns="0" tIns="0" rIns="0" bIns="0" rtlCol="0">
            <a:spAutoFit/>
          </a:bodyPr>
          <a:lstStyle/>
          <a:p>
            <a:pPr>
              <a:lnSpc>
                <a:spcPts val="2430"/>
              </a:lnSpc>
              <a:tabLst>
                <a:tab pos="227965" algn="l"/>
              </a:tabLst>
            </a:pPr>
            <a:r>
              <a:rPr sz="2200" spc="-50" dirty="0">
                <a:solidFill>
                  <a:srgbClr val="292929"/>
                </a:solidFill>
                <a:latin typeface="Arial"/>
                <a:cs typeface="Arial"/>
              </a:rPr>
              <a:t>•</a:t>
            </a:r>
            <a:r>
              <a:rPr sz="2200" dirty="0">
                <a:solidFill>
                  <a:srgbClr val="292929"/>
                </a:solidFill>
                <a:latin typeface="Arial"/>
                <a:cs typeface="Arial"/>
              </a:rPr>
              <a:t>	</a:t>
            </a:r>
            <a:r>
              <a:rPr sz="2200" spc="-180" dirty="0">
                <a:solidFill>
                  <a:srgbClr val="292929"/>
                </a:solidFill>
                <a:latin typeface="Microsoft Sans Serif"/>
                <a:cs typeface="Microsoft Sans Serif"/>
              </a:rPr>
              <a:t>c</a:t>
            </a:r>
            <a:endParaRPr sz="2200">
              <a:latin typeface="Microsoft Sans Serif"/>
              <a:cs typeface="Microsoft Sans Serif"/>
            </a:endParaRPr>
          </a:p>
        </p:txBody>
      </p:sp>
      <p:grpSp>
        <p:nvGrpSpPr>
          <p:cNvPr id="4" name="object 4"/>
          <p:cNvGrpSpPr/>
          <p:nvPr/>
        </p:nvGrpSpPr>
        <p:grpSpPr>
          <a:xfrm>
            <a:off x="961389" y="1088136"/>
            <a:ext cx="9549765" cy="1472565"/>
            <a:chOff x="961389" y="1088136"/>
            <a:chExt cx="9549765" cy="1472565"/>
          </a:xfrm>
          <a:solidFill>
            <a:srgbClr val="92D050"/>
          </a:solidFill>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grpFill/>
          </p:spPr>
          <p:txBody>
            <a:bodyPr wrap="square" lIns="0" tIns="0" rIns="0" bIns="0" rtlCol="0"/>
            <a:lstStyle/>
            <a:p>
              <a:endParaRPr/>
            </a:p>
          </p:txBody>
        </p:sp>
        <p:sp>
          <p:nvSpPr>
            <p:cNvPr id="6" name="object 6"/>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7" name="object 7"/>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8" name="object 8"/>
          <p:cNvSpPr txBox="1"/>
          <p:nvPr/>
        </p:nvSpPr>
        <p:spPr>
          <a:xfrm>
            <a:off x="1171143" y="1650873"/>
            <a:ext cx="1242060"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dirty="0">
                <a:solidFill>
                  <a:srgbClr val="FFFFFF"/>
                </a:solidFill>
                <a:latin typeface="Calibri"/>
                <a:cs typeface="Calibri"/>
              </a:rPr>
              <a:t>1.</a:t>
            </a:r>
            <a:r>
              <a:rPr sz="1000" spc="-30" dirty="0">
                <a:solidFill>
                  <a:srgbClr val="FFFFFF"/>
                </a:solidFill>
                <a:latin typeface="Calibri"/>
                <a:cs typeface="Calibri"/>
              </a:rPr>
              <a:t> </a:t>
            </a:r>
            <a:r>
              <a:rPr sz="1000" dirty="0">
                <a:solidFill>
                  <a:srgbClr val="FFFFFF"/>
                </a:solidFill>
                <a:latin typeface="Calibri"/>
                <a:cs typeface="Calibri"/>
              </a:rPr>
              <a:t>Perform</a:t>
            </a:r>
            <a:r>
              <a:rPr sz="1000" spc="-15" dirty="0">
                <a:solidFill>
                  <a:srgbClr val="FFFFFF"/>
                </a:solidFill>
                <a:latin typeface="Calibri"/>
                <a:cs typeface="Calibri"/>
              </a:rPr>
              <a:t> </a:t>
            </a:r>
            <a:r>
              <a:rPr sz="1000" dirty="0">
                <a:solidFill>
                  <a:srgbClr val="FFFFFF"/>
                </a:solidFill>
                <a:latin typeface="Calibri"/>
                <a:cs typeface="Calibri"/>
              </a:rPr>
              <a:t>HTTP GET</a:t>
            </a:r>
            <a:r>
              <a:rPr sz="1000" spc="-30" dirty="0">
                <a:solidFill>
                  <a:srgbClr val="FFFFFF"/>
                </a:solidFill>
                <a:latin typeface="Calibri"/>
                <a:cs typeface="Calibri"/>
              </a:rPr>
              <a:t> </a:t>
            </a:r>
            <a:r>
              <a:rPr sz="1000" spc="-25" dirty="0">
                <a:solidFill>
                  <a:srgbClr val="FFFFFF"/>
                </a:solidFill>
                <a:latin typeface="Calibri"/>
                <a:cs typeface="Calibri"/>
              </a:rPr>
              <a:t>to</a:t>
            </a:r>
            <a:r>
              <a:rPr sz="1000" dirty="0">
                <a:solidFill>
                  <a:srgbClr val="FFFFFF"/>
                </a:solidFill>
                <a:latin typeface="Calibri"/>
                <a:cs typeface="Calibri"/>
              </a:rPr>
              <a:t> request</a:t>
            </a:r>
            <a:r>
              <a:rPr sz="1000" spc="-35" dirty="0">
                <a:solidFill>
                  <a:srgbClr val="FFFFFF"/>
                </a:solidFill>
                <a:latin typeface="Calibri"/>
                <a:cs typeface="Calibri"/>
              </a:rPr>
              <a:t> </a:t>
            </a:r>
            <a:r>
              <a:rPr sz="1000" dirty="0">
                <a:solidFill>
                  <a:srgbClr val="FFFFFF"/>
                </a:solidFill>
                <a:latin typeface="Calibri"/>
                <a:cs typeface="Calibri"/>
              </a:rPr>
              <a:t>HTML</a:t>
            </a:r>
            <a:r>
              <a:rPr sz="1000" spc="-30" dirty="0">
                <a:solidFill>
                  <a:srgbClr val="FFFFFF"/>
                </a:solidFill>
                <a:latin typeface="Calibri"/>
                <a:cs typeface="Calibri"/>
              </a:rPr>
              <a:t> </a:t>
            </a:r>
            <a:r>
              <a:rPr sz="1000" spc="-20" dirty="0">
                <a:solidFill>
                  <a:srgbClr val="FFFFFF"/>
                </a:solidFill>
                <a:latin typeface="Calibri"/>
                <a:cs typeface="Calibri"/>
              </a:rPr>
              <a:t>page</a:t>
            </a:r>
            <a:endParaRPr sz="1000">
              <a:latin typeface="Calibri"/>
              <a:cs typeface="Calibri"/>
            </a:endParaRPr>
          </a:p>
        </p:txBody>
      </p:sp>
      <p:grpSp>
        <p:nvGrpSpPr>
          <p:cNvPr id="9" name="object 9"/>
          <p:cNvGrpSpPr/>
          <p:nvPr/>
        </p:nvGrpSpPr>
        <p:grpSpPr>
          <a:xfrm>
            <a:off x="2694177" y="1523746"/>
            <a:ext cx="1663700" cy="601345"/>
            <a:chOff x="2694177" y="1523746"/>
            <a:chExt cx="1663700" cy="601345"/>
          </a:xfrm>
          <a:solidFill>
            <a:srgbClr val="92D050"/>
          </a:solidFill>
        </p:grpSpPr>
        <p:sp>
          <p:nvSpPr>
            <p:cNvPr id="10" name="object 10"/>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11" name="object 11"/>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2" name="object 12"/>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dirty="0">
                <a:solidFill>
                  <a:srgbClr val="FFFFFF"/>
                </a:solidFill>
                <a:latin typeface="Calibri"/>
                <a:cs typeface="Calibri"/>
              </a:rPr>
              <a:t>2.</a:t>
            </a:r>
            <a:r>
              <a:rPr sz="1000" spc="-30" dirty="0">
                <a:solidFill>
                  <a:srgbClr val="FFFFFF"/>
                </a:solidFill>
                <a:latin typeface="Calibri"/>
                <a:cs typeface="Calibri"/>
              </a:rPr>
              <a:t> </a:t>
            </a:r>
            <a:r>
              <a:rPr sz="1000" dirty="0">
                <a:solidFill>
                  <a:srgbClr val="FFFFFF"/>
                </a:solidFill>
                <a:latin typeface="Calibri"/>
                <a:cs typeface="Calibri"/>
              </a:rPr>
              <a:t>Create</a:t>
            </a:r>
            <a:r>
              <a:rPr sz="1000" spc="-20" dirty="0">
                <a:solidFill>
                  <a:srgbClr val="FFFFFF"/>
                </a:solidFill>
                <a:latin typeface="Calibri"/>
                <a:cs typeface="Calibri"/>
              </a:rPr>
              <a:t> </a:t>
            </a:r>
            <a:r>
              <a:rPr sz="1000" dirty="0">
                <a:solidFill>
                  <a:srgbClr val="FFFFFF"/>
                </a:solidFill>
                <a:latin typeface="Calibri"/>
                <a:cs typeface="Calibri"/>
              </a:rPr>
              <a:t>Beautiful</a:t>
            </a:r>
            <a:r>
              <a:rPr sz="1000" spc="-20" dirty="0">
                <a:solidFill>
                  <a:srgbClr val="FFFFFF"/>
                </a:solidFill>
                <a:latin typeface="Calibri"/>
                <a:cs typeface="Calibri"/>
              </a:rPr>
              <a:t> Soap </a:t>
            </a:r>
            <a:r>
              <a:rPr sz="1000" spc="-10" dirty="0">
                <a:solidFill>
                  <a:srgbClr val="FFFFFF"/>
                </a:solidFill>
                <a:latin typeface="Calibri"/>
                <a:cs typeface="Calibri"/>
              </a:rPr>
              <a:t>object</a:t>
            </a:r>
            <a:endParaRPr sz="1000">
              <a:latin typeface="Calibri"/>
              <a:cs typeface="Calibri"/>
            </a:endParaRPr>
          </a:p>
        </p:txBody>
      </p:sp>
      <p:grpSp>
        <p:nvGrpSpPr>
          <p:cNvPr id="13" name="object 13"/>
          <p:cNvGrpSpPr/>
          <p:nvPr/>
        </p:nvGrpSpPr>
        <p:grpSpPr>
          <a:xfrm>
            <a:off x="4426965" y="1523746"/>
            <a:ext cx="1663700" cy="601345"/>
            <a:chOff x="4426965" y="1523746"/>
            <a:chExt cx="1663700" cy="601345"/>
          </a:xfrm>
          <a:solidFill>
            <a:srgbClr val="92D050"/>
          </a:solidFill>
        </p:grpSpPr>
        <p:sp>
          <p:nvSpPr>
            <p:cNvPr id="14" name="object 14"/>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15" name="object 15"/>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16" name="object 16"/>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dirty="0">
                <a:solidFill>
                  <a:srgbClr val="FFFFFF"/>
                </a:solidFill>
                <a:latin typeface="Calibri"/>
                <a:cs typeface="Calibri"/>
              </a:rPr>
              <a:t>3.</a:t>
            </a:r>
            <a:r>
              <a:rPr sz="1000" spc="-40" dirty="0">
                <a:solidFill>
                  <a:srgbClr val="FFFFFF"/>
                </a:solidFill>
                <a:latin typeface="Calibri"/>
                <a:cs typeface="Calibri"/>
              </a:rPr>
              <a:t> </a:t>
            </a:r>
            <a:r>
              <a:rPr sz="1000" dirty="0">
                <a:solidFill>
                  <a:srgbClr val="FFFFFF"/>
                </a:solidFill>
                <a:latin typeface="Calibri"/>
                <a:cs typeface="Calibri"/>
              </a:rPr>
              <a:t>Extract</a:t>
            </a:r>
            <a:r>
              <a:rPr sz="1000" spc="-35" dirty="0">
                <a:solidFill>
                  <a:srgbClr val="FFFFFF"/>
                </a:solidFill>
                <a:latin typeface="Calibri"/>
                <a:cs typeface="Calibri"/>
              </a:rPr>
              <a:t> </a:t>
            </a:r>
            <a:r>
              <a:rPr sz="1000" dirty="0">
                <a:solidFill>
                  <a:srgbClr val="FFFFFF"/>
                </a:solidFill>
                <a:latin typeface="Calibri"/>
                <a:cs typeface="Calibri"/>
              </a:rPr>
              <a:t>column</a:t>
            </a:r>
            <a:r>
              <a:rPr sz="1000" spc="-35" dirty="0">
                <a:solidFill>
                  <a:srgbClr val="FFFFFF"/>
                </a:solidFill>
                <a:latin typeface="Calibri"/>
                <a:cs typeface="Calibri"/>
              </a:rPr>
              <a:t> </a:t>
            </a:r>
            <a:r>
              <a:rPr sz="1000" spc="-20" dirty="0">
                <a:solidFill>
                  <a:srgbClr val="FFFFFF"/>
                </a:solidFill>
                <a:latin typeface="Calibri"/>
                <a:cs typeface="Calibri"/>
              </a:rPr>
              <a:t>names </a:t>
            </a:r>
            <a:r>
              <a:rPr sz="1000" dirty="0">
                <a:solidFill>
                  <a:srgbClr val="FFFFFF"/>
                </a:solidFill>
                <a:latin typeface="Calibri"/>
                <a:cs typeface="Calibri"/>
              </a:rPr>
              <a:t>from</a:t>
            </a:r>
            <a:r>
              <a:rPr sz="1000" spc="-25" dirty="0">
                <a:solidFill>
                  <a:srgbClr val="FFFFFF"/>
                </a:solidFill>
                <a:latin typeface="Calibri"/>
                <a:cs typeface="Calibri"/>
              </a:rPr>
              <a:t> </a:t>
            </a:r>
            <a:r>
              <a:rPr sz="1000" dirty="0">
                <a:solidFill>
                  <a:srgbClr val="FFFFFF"/>
                </a:solidFill>
                <a:latin typeface="Calibri"/>
                <a:cs typeface="Calibri"/>
              </a:rPr>
              <a:t>HTML</a:t>
            </a:r>
            <a:r>
              <a:rPr sz="1000" spc="-30" dirty="0">
                <a:solidFill>
                  <a:srgbClr val="FFFFFF"/>
                </a:solidFill>
                <a:latin typeface="Calibri"/>
                <a:cs typeface="Calibri"/>
              </a:rPr>
              <a:t> </a:t>
            </a:r>
            <a:r>
              <a:rPr sz="1000" dirty="0">
                <a:solidFill>
                  <a:srgbClr val="FFFFFF"/>
                </a:solidFill>
                <a:latin typeface="Calibri"/>
                <a:cs typeface="Calibri"/>
              </a:rPr>
              <a:t>table</a:t>
            </a:r>
            <a:r>
              <a:rPr sz="1000" spc="-20" dirty="0">
                <a:solidFill>
                  <a:srgbClr val="FFFFFF"/>
                </a:solidFill>
                <a:latin typeface="Calibri"/>
                <a:cs typeface="Calibri"/>
              </a:rPr>
              <a:t> </a:t>
            </a:r>
            <a:r>
              <a:rPr sz="1000" spc="-10" dirty="0">
                <a:solidFill>
                  <a:srgbClr val="FFFFFF"/>
                </a:solidFill>
                <a:latin typeface="Calibri"/>
                <a:cs typeface="Calibri"/>
              </a:rPr>
              <a:t>header</a:t>
            </a:r>
            <a:endParaRPr sz="1000">
              <a:latin typeface="Calibri"/>
              <a:cs typeface="Calibri"/>
            </a:endParaRPr>
          </a:p>
        </p:txBody>
      </p:sp>
      <p:grpSp>
        <p:nvGrpSpPr>
          <p:cNvPr id="17" name="object 17"/>
          <p:cNvGrpSpPr/>
          <p:nvPr/>
        </p:nvGrpSpPr>
        <p:grpSpPr>
          <a:xfrm>
            <a:off x="6159753" y="1523746"/>
            <a:ext cx="1663700" cy="601345"/>
            <a:chOff x="6159753" y="1523746"/>
            <a:chExt cx="1663700" cy="601345"/>
          </a:xfrm>
          <a:solidFill>
            <a:srgbClr val="92D050"/>
          </a:solidFill>
        </p:grpSpPr>
        <p:sp>
          <p:nvSpPr>
            <p:cNvPr id="18" name="object 18"/>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19" name="object 19"/>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0" name="object 20"/>
          <p:cNvSpPr txBox="1"/>
          <p:nvPr/>
        </p:nvSpPr>
        <p:spPr>
          <a:xfrm>
            <a:off x="6257925" y="1581149"/>
            <a:ext cx="1466215" cy="456565"/>
          </a:xfrm>
          <a:prstGeom prst="rect">
            <a:avLst/>
          </a:prstGeom>
        </p:spPr>
        <p:txBody>
          <a:bodyPr vert="horz" wrap="square" lIns="0" tIns="27305" rIns="0" bIns="0" rtlCol="0">
            <a:spAutoFit/>
          </a:bodyPr>
          <a:lstStyle/>
          <a:p>
            <a:pPr marL="12700" marR="5080" indent="80645">
              <a:lnSpc>
                <a:spcPts val="1100"/>
              </a:lnSpc>
              <a:spcBef>
                <a:spcPts val="215"/>
              </a:spcBef>
            </a:pPr>
            <a:r>
              <a:rPr sz="1000" dirty="0">
                <a:solidFill>
                  <a:srgbClr val="FFFFFF"/>
                </a:solidFill>
                <a:latin typeface="Calibri"/>
                <a:cs typeface="Calibri"/>
              </a:rPr>
              <a:t>4.</a:t>
            </a:r>
            <a:r>
              <a:rPr sz="1000" spc="-40" dirty="0">
                <a:solidFill>
                  <a:srgbClr val="FFFFFF"/>
                </a:solidFill>
                <a:latin typeface="Calibri"/>
                <a:cs typeface="Calibri"/>
              </a:rPr>
              <a:t> </a:t>
            </a:r>
            <a:r>
              <a:rPr sz="1000" dirty="0">
                <a:solidFill>
                  <a:srgbClr val="FFFFFF"/>
                </a:solidFill>
                <a:latin typeface="Calibri"/>
                <a:cs typeface="Calibri"/>
              </a:rPr>
              <a:t>Create</a:t>
            </a:r>
            <a:r>
              <a:rPr sz="1000" spc="-30" dirty="0">
                <a:solidFill>
                  <a:srgbClr val="FFFFFF"/>
                </a:solidFill>
                <a:latin typeface="Calibri"/>
                <a:cs typeface="Calibri"/>
              </a:rPr>
              <a:t> </a:t>
            </a:r>
            <a:r>
              <a:rPr sz="1000" dirty="0">
                <a:solidFill>
                  <a:srgbClr val="FFFFFF"/>
                </a:solidFill>
                <a:latin typeface="Calibri"/>
                <a:cs typeface="Calibri"/>
              </a:rPr>
              <a:t>Dictionary</a:t>
            </a:r>
            <a:r>
              <a:rPr sz="1000" spc="-25" dirty="0">
                <a:solidFill>
                  <a:srgbClr val="FFFFFF"/>
                </a:solidFill>
                <a:latin typeface="Calibri"/>
                <a:cs typeface="Calibri"/>
              </a:rPr>
              <a:t> </a:t>
            </a:r>
            <a:r>
              <a:rPr sz="1000" spc="-20" dirty="0">
                <a:solidFill>
                  <a:srgbClr val="FFFFFF"/>
                </a:solidFill>
                <a:latin typeface="Calibri"/>
                <a:cs typeface="Calibri"/>
              </a:rPr>
              <a:t>with </a:t>
            </a:r>
            <a:r>
              <a:rPr sz="1000" dirty="0">
                <a:solidFill>
                  <a:srgbClr val="FFFFFF"/>
                </a:solidFill>
                <a:latin typeface="Calibri"/>
                <a:cs typeface="Calibri"/>
              </a:rPr>
              <a:t>keys</a:t>
            </a:r>
            <a:r>
              <a:rPr sz="1000" spc="-45" dirty="0">
                <a:solidFill>
                  <a:srgbClr val="FFFFFF"/>
                </a:solidFill>
                <a:latin typeface="Calibri"/>
                <a:cs typeface="Calibri"/>
              </a:rPr>
              <a:t> </a:t>
            </a:r>
            <a:r>
              <a:rPr sz="1000" dirty="0">
                <a:solidFill>
                  <a:srgbClr val="FFFFFF"/>
                </a:solidFill>
                <a:latin typeface="Calibri"/>
                <a:cs typeface="Calibri"/>
              </a:rPr>
              <a:t>from</a:t>
            </a:r>
            <a:r>
              <a:rPr sz="1000" spc="-20" dirty="0">
                <a:solidFill>
                  <a:srgbClr val="FFFFFF"/>
                </a:solidFill>
                <a:latin typeface="Calibri"/>
                <a:cs typeface="Calibri"/>
              </a:rPr>
              <a:t> </a:t>
            </a:r>
            <a:r>
              <a:rPr sz="1000" dirty="0">
                <a:solidFill>
                  <a:srgbClr val="FFFFFF"/>
                </a:solidFill>
                <a:latin typeface="Calibri"/>
                <a:cs typeface="Calibri"/>
              </a:rPr>
              <a:t>extracted</a:t>
            </a:r>
            <a:r>
              <a:rPr sz="1000" spc="-20" dirty="0">
                <a:solidFill>
                  <a:srgbClr val="FFFFFF"/>
                </a:solidFill>
                <a:latin typeface="Calibri"/>
                <a:cs typeface="Calibri"/>
              </a:rPr>
              <a:t> </a:t>
            </a:r>
            <a:r>
              <a:rPr sz="1000" spc="-10" dirty="0">
                <a:solidFill>
                  <a:srgbClr val="FFFFFF"/>
                </a:solidFill>
                <a:latin typeface="Calibri"/>
                <a:cs typeface="Calibri"/>
              </a:rPr>
              <a:t>column</a:t>
            </a:r>
            <a:endParaRPr sz="1000">
              <a:latin typeface="Calibri"/>
              <a:cs typeface="Calibri"/>
            </a:endParaRPr>
          </a:p>
          <a:p>
            <a:pPr marL="563880">
              <a:lnSpc>
                <a:spcPts val="1075"/>
              </a:lnSpc>
            </a:pPr>
            <a:r>
              <a:rPr sz="1000" spc="-10" dirty="0">
                <a:solidFill>
                  <a:srgbClr val="FFFFFF"/>
                </a:solidFill>
                <a:latin typeface="Calibri"/>
                <a:cs typeface="Calibri"/>
              </a:rPr>
              <a:t>names</a:t>
            </a:r>
            <a:endParaRPr sz="1000">
              <a:latin typeface="Calibri"/>
              <a:cs typeface="Calibri"/>
            </a:endParaRPr>
          </a:p>
        </p:txBody>
      </p:sp>
      <p:grpSp>
        <p:nvGrpSpPr>
          <p:cNvPr id="21" name="object 21"/>
          <p:cNvGrpSpPr/>
          <p:nvPr/>
        </p:nvGrpSpPr>
        <p:grpSpPr>
          <a:xfrm>
            <a:off x="7892542" y="1523746"/>
            <a:ext cx="1663700" cy="601345"/>
            <a:chOff x="7892542" y="1523746"/>
            <a:chExt cx="1663700" cy="601345"/>
          </a:xfrm>
          <a:solidFill>
            <a:srgbClr val="92D050"/>
          </a:solidFill>
        </p:grpSpPr>
        <p:sp>
          <p:nvSpPr>
            <p:cNvPr id="22" name="object 22"/>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23" name="object 23"/>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4" name="object 24"/>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dirty="0">
                <a:solidFill>
                  <a:srgbClr val="FFFFFF"/>
                </a:solidFill>
                <a:latin typeface="Calibri"/>
                <a:cs typeface="Calibri"/>
              </a:rPr>
              <a:t>5.</a:t>
            </a:r>
            <a:r>
              <a:rPr sz="1000" spc="-10" dirty="0">
                <a:solidFill>
                  <a:srgbClr val="FFFFFF"/>
                </a:solidFill>
                <a:latin typeface="Calibri"/>
                <a:cs typeface="Calibri"/>
              </a:rPr>
              <a:t> </a:t>
            </a:r>
            <a:r>
              <a:rPr sz="1000" dirty="0">
                <a:solidFill>
                  <a:srgbClr val="FFFFFF"/>
                </a:solidFill>
                <a:latin typeface="Calibri"/>
                <a:cs typeface="Calibri"/>
              </a:rPr>
              <a:t>Call</a:t>
            </a:r>
            <a:r>
              <a:rPr sz="1000" spc="10" dirty="0">
                <a:solidFill>
                  <a:srgbClr val="FFFFFF"/>
                </a:solidFill>
                <a:latin typeface="Calibri"/>
                <a:cs typeface="Calibri"/>
              </a:rPr>
              <a:t> </a:t>
            </a:r>
            <a:r>
              <a:rPr sz="1000" dirty="0">
                <a:solidFill>
                  <a:srgbClr val="FFFFFF"/>
                </a:solidFill>
                <a:latin typeface="Calibri"/>
                <a:cs typeface="Calibri"/>
              </a:rPr>
              <a:t>helper</a:t>
            </a:r>
            <a:r>
              <a:rPr sz="1000" spc="-5" dirty="0">
                <a:solidFill>
                  <a:srgbClr val="FFFFFF"/>
                </a:solidFill>
                <a:latin typeface="Calibri"/>
                <a:cs typeface="Calibri"/>
              </a:rPr>
              <a:t> </a:t>
            </a:r>
            <a:r>
              <a:rPr sz="1000" spc="-10" dirty="0">
                <a:solidFill>
                  <a:srgbClr val="FFFFFF"/>
                </a:solidFill>
                <a:latin typeface="Calibri"/>
                <a:cs typeface="Calibri"/>
              </a:rPr>
              <a:t>functions </a:t>
            </a:r>
            <a:r>
              <a:rPr sz="1000" dirty="0">
                <a:solidFill>
                  <a:srgbClr val="FFFFFF"/>
                </a:solidFill>
                <a:latin typeface="Calibri"/>
                <a:cs typeface="Calibri"/>
              </a:rPr>
              <a:t>to</a:t>
            </a:r>
            <a:r>
              <a:rPr sz="1000" spc="-5" dirty="0">
                <a:solidFill>
                  <a:srgbClr val="FFFFFF"/>
                </a:solidFill>
                <a:latin typeface="Calibri"/>
                <a:cs typeface="Calibri"/>
              </a:rPr>
              <a:t> </a:t>
            </a:r>
            <a:r>
              <a:rPr sz="1000" spc="-20" dirty="0">
                <a:solidFill>
                  <a:srgbClr val="FFFFFF"/>
                </a:solidFill>
                <a:latin typeface="Calibri"/>
                <a:cs typeface="Calibri"/>
              </a:rPr>
              <a:t>fill </a:t>
            </a:r>
            <a:r>
              <a:rPr sz="1000" dirty="0">
                <a:solidFill>
                  <a:srgbClr val="FFFFFF"/>
                </a:solidFill>
                <a:latin typeface="Calibri"/>
                <a:cs typeface="Calibri"/>
              </a:rPr>
              <a:t>up</a:t>
            </a:r>
            <a:r>
              <a:rPr sz="1000" spc="-35" dirty="0">
                <a:solidFill>
                  <a:srgbClr val="FFFFFF"/>
                </a:solidFill>
                <a:latin typeface="Calibri"/>
                <a:cs typeface="Calibri"/>
              </a:rPr>
              <a:t> </a:t>
            </a:r>
            <a:r>
              <a:rPr sz="1000" dirty="0">
                <a:solidFill>
                  <a:srgbClr val="FFFFFF"/>
                </a:solidFill>
                <a:latin typeface="Calibri"/>
                <a:cs typeface="Calibri"/>
              </a:rPr>
              <a:t>dict</a:t>
            </a:r>
            <a:r>
              <a:rPr sz="1000" spc="-25" dirty="0">
                <a:solidFill>
                  <a:srgbClr val="FFFFFF"/>
                </a:solidFill>
                <a:latin typeface="Calibri"/>
                <a:cs typeface="Calibri"/>
              </a:rPr>
              <a:t> </a:t>
            </a:r>
            <a:r>
              <a:rPr sz="1000" dirty="0">
                <a:solidFill>
                  <a:srgbClr val="FFFFFF"/>
                </a:solidFill>
                <a:latin typeface="Calibri"/>
                <a:cs typeface="Calibri"/>
              </a:rPr>
              <a:t>with</a:t>
            </a:r>
            <a:r>
              <a:rPr sz="1000" spc="-5" dirty="0">
                <a:solidFill>
                  <a:srgbClr val="FFFFFF"/>
                </a:solidFill>
                <a:latin typeface="Calibri"/>
                <a:cs typeface="Calibri"/>
              </a:rPr>
              <a:t> </a:t>
            </a:r>
            <a:r>
              <a:rPr sz="1000" dirty="0">
                <a:solidFill>
                  <a:srgbClr val="FFFFFF"/>
                </a:solidFill>
                <a:latin typeface="Calibri"/>
                <a:cs typeface="Calibri"/>
              </a:rPr>
              <a:t>launch</a:t>
            </a:r>
            <a:r>
              <a:rPr sz="1000" spc="-30" dirty="0">
                <a:solidFill>
                  <a:srgbClr val="FFFFFF"/>
                </a:solidFill>
                <a:latin typeface="Calibri"/>
                <a:cs typeface="Calibri"/>
              </a:rPr>
              <a:t> </a:t>
            </a:r>
            <a:r>
              <a:rPr sz="1000" spc="-10" dirty="0">
                <a:solidFill>
                  <a:srgbClr val="FFFFFF"/>
                </a:solidFill>
                <a:latin typeface="Calibri"/>
                <a:cs typeface="Calibri"/>
              </a:rPr>
              <a:t>records</a:t>
            </a:r>
            <a:endParaRPr sz="1000">
              <a:latin typeface="Calibri"/>
              <a:cs typeface="Calibri"/>
            </a:endParaRPr>
          </a:p>
        </p:txBody>
      </p:sp>
      <p:grpSp>
        <p:nvGrpSpPr>
          <p:cNvPr id="25" name="object 25"/>
          <p:cNvGrpSpPr/>
          <p:nvPr/>
        </p:nvGrpSpPr>
        <p:grpSpPr>
          <a:xfrm>
            <a:off x="9625330" y="1523746"/>
            <a:ext cx="1663700" cy="601345"/>
            <a:chOff x="9625330" y="1523746"/>
            <a:chExt cx="1663700" cy="601345"/>
          </a:xfrm>
          <a:solidFill>
            <a:srgbClr val="92D050"/>
          </a:solidFill>
        </p:grpSpPr>
        <p:sp>
          <p:nvSpPr>
            <p:cNvPr id="26" name="object 26"/>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grpFill/>
          </p:spPr>
          <p:txBody>
            <a:bodyPr wrap="square" lIns="0" tIns="0" rIns="0" bIns="0" rtlCol="0"/>
            <a:lstStyle/>
            <a:p>
              <a:endParaRPr/>
            </a:p>
          </p:txBody>
        </p:sp>
        <p:sp>
          <p:nvSpPr>
            <p:cNvPr id="27" name="object 27"/>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grpFill/>
            <a:ln w="12700">
              <a:solidFill>
                <a:srgbClr val="FFFFFF"/>
              </a:solidFill>
            </a:ln>
          </p:spPr>
          <p:txBody>
            <a:bodyPr wrap="square" lIns="0" tIns="0" rIns="0" bIns="0" rtlCol="0"/>
            <a:lstStyle/>
            <a:p>
              <a:endParaRPr/>
            </a:p>
          </p:txBody>
        </p:sp>
      </p:grpSp>
      <p:sp>
        <p:nvSpPr>
          <p:cNvPr id="28" name="object 28"/>
          <p:cNvSpPr txBox="1"/>
          <p:nvPr/>
        </p:nvSpPr>
        <p:spPr>
          <a:xfrm>
            <a:off x="9830816" y="1650873"/>
            <a:ext cx="1255395"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dirty="0">
                <a:solidFill>
                  <a:srgbClr val="FFFFFF"/>
                </a:solidFill>
                <a:latin typeface="Calibri"/>
                <a:cs typeface="Calibri"/>
              </a:rPr>
              <a:t>6.</a:t>
            </a:r>
            <a:r>
              <a:rPr sz="1000" spc="-45" dirty="0">
                <a:solidFill>
                  <a:srgbClr val="FFFFFF"/>
                </a:solidFill>
                <a:latin typeface="Calibri"/>
                <a:cs typeface="Calibri"/>
              </a:rPr>
              <a:t> </a:t>
            </a:r>
            <a:r>
              <a:rPr sz="1000" dirty="0">
                <a:solidFill>
                  <a:srgbClr val="FFFFFF"/>
                </a:solidFill>
                <a:latin typeface="Calibri"/>
                <a:cs typeface="Calibri"/>
              </a:rPr>
              <a:t>Convert</a:t>
            </a:r>
            <a:r>
              <a:rPr sz="1000" spc="-25" dirty="0">
                <a:solidFill>
                  <a:srgbClr val="FFFFFF"/>
                </a:solidFill>
                <a:latin typeface="Calibri"/>
                <a:cs typeface="Calibri"/>
              </a:rPr>
              <a:t> </a:t>
            </a:r>
            <a:r>
              <a:rPr sz="1000" dirty="0">
                <a:solidFill>
                  <a:srgbClr val="FFFFFF"/>
                </a:solidFill>
                <a:latin typeface="Calibri"/>
                <a:cs typeface="Calibri"/>
              </a:rPr>
              <a:t>Dictionary</a:t>
            </a:r>
            <a:r>
              <a:rPr sz="1000" spc="-35" dirty="0">
                <a:solidFill>
                  <a:srgbClr val="FFFFFF"/>
                </a:solidFill>
                <a:latin typeface="Calibri"/>
                <a:cs typeface="Calibri"/>
              </a:rPr>
              <a:t> </a:t>
            </a:r>
            <a:r>
              <a:rPr sz="1000" spc="-25" dirty="0">
                <a:solidFill>
                  <a:srgbClr val="FFFFFF"/>
                </a:solidFill>
                <a:latin typeface="Calibri"/>
                <a:cs typeface="Calibri"/>
              </a:rPr>
              <a:t>to</a:t>
            </a:r>
            <a:r>
              <a:rPr sz="1000" spc="-10" dirty="0">
                <a:solidFill>
                  <a:srgbClr val="FFFFFF"/>
                </a:solidFill>
                <a:latin typeface="Calibri"/>
                <a:cs typeface="Calibri"/>
              </a:rPr>
              <a:t> Dataframe</a:t>
            </a:r>
            <a:endParaRPr sz="1000">
              <a:latin typeface="Calibri"/>
              <a:cs typeface="Calibri"/>
            </a:endParaRPr>
          </a:p>
        </p:txBody>
      </p:sp>
      <p:sp>
        <p:nvSpPr>
          <p:cNvPr id="29" name="object 29"/>
          <p:cNvSpPr/>
          <p:nvPr/>
        </p:nvSpPr>
        <p:spPr>
          <a:xfrm>
            <a:off x="929639" y="3749040"/>
            <a:ext cx="3869690" cy="646430"/>
          </a:xfrm>
          <a:custGeom>
            <a:avLst/>
            <a:gdLst/>
            <a:ahLst/>
            <a:cxnLst/>
            <a:rect l="l" t="t" r="r" b="b"/>
            <a:pathLst>
              <a:path w="3869690" h="646429">
                <a:moveTo>
                  <a:pt x="3869436" y="0"/>
                </a:moveTo>
                <a:lnTo>
                  <a:pt x="0" y="0"/>
                </a:lnTo>
                <a:lnTo>
                  <a:pt x="0" y="646175"/>
                </a:lnTo>
                <a:lnTo>
                  <a:pt x="3869436" y="646175"/>
                </a:lnTo>
                <a:lnTo>
                  <a:pt x="3869436" y="0"/>
                </a:lnTo>
                <a:close/>
              </a:path>
            </a:pathLst>
          </a:custGeom>
          <a:solidFill>
            <a:srgbClr val="FFFFFF"/>
          </a:solidFill>
        </p:spPr>
        <p:txBody>
          <a:bodyPr wrap="square" lIns="0" tIns="0" rIns="0" bIns="0" rtlCol="0"/>
          <a:lstStyle/>
          <a:p>
            <a:endParaRPr/>
          </a:p>
        </p:txBody>
      </p:sp>
      <p:sp>
        <p:nvSpPr>
          <p:cNvPr id="30" name="object 30"/>
          <p:cNvSpPr txBox="1"/>
          <p:nvPr/>
        </p:nvSpPr>
        <p:spPr>
          <a:xfrm>
            <a:off x="929639" y="3749040"/>
            <a:ext cx="3869690" cy="646430"/>
          </a:xfrm>
          <a:prstGeom prst="rect">
            <a:avLst/>
          </a:prstGeom>
          <a:ln w="9525">
            <a:solidFill>
              <a:srgbClr val="4471C4"/>
            </a:solidFill>
          </a:ln>
        </p:spPr>
        <p:txBody>
          <a:bodyPr vert="horz" wrap="square" lIns="0" tIns="37465" rIns="0" bIns="0" rtlCol="0">
            <a:spAutoFit/>
          </a:bodyPr>
          <a:lstStyle/>
          <a:p>
            <a:pPr marL="90805">
              <a:lnSpc>
                <a:spcPct val="100000"/>
              </a:lnSpc>
              <a:spcBef>
                <a:spcPts val="295"/>
              </a:spcBef>
            </a:pPr>
            <a:r>
              <a:rPr sz="1200" dirty="0">
                <a:latin typeface="Calibri"/>
                <a:cs typeface="Calibri"/>
              </a:rPr>
              <a:t>2.</a:t>
            </a:r>
            <a:r>
              <a:rPr sz="1200" spc="160" dirty="0">
                <a:latin typeface="Calibri"/>
                <a:cs typeface="Calibri"/>
              </a:rPr>
              <a:t>  </a:t>
            </a:r>
            <a:r>
              <a:rPr sz="1200" spc="-10" dirty="0">
                <a:latin typeface="Calibri"/>
                <a:cs typeface="Calibri"/>
              </a:rPr>
              <a:t>Create</a:t>
            </a:r>
            <a:r>
              <a:rPr sz="1200" spc="-30" dirty="0">
                <a:latin typeface="Calibri"/>
                <a:cs typeface="Calibri"/>
              </a:rPr>
              <a:t> </a:t>
            </a:r>
            <a:r>
              <a:rPr sz="1200" dirty="0">
                <a:latin typeface="Calibri"/>
                <a:cs typeface="Calibri"/>
              </a:rPr>
              <a:t>Beautiful</a:t>
            </a:r>
            <a:r>
              <a:rPr sz="1200" spc="-40" dirty="0">
                <a:latin typeface="Calibri"/>
                <a:cs typeface="Calibri"/>
              </a:rPr>
              <a:t> </a:t>
            </a:r>
            <a:r>
              <a:rPr sz="1200" dirty="0">
                <a:latin typeface="Calibri"/>
                <a:cs typeface="Calibri"/>
              </a:rPr>
              <a:t>Soap</a:t>
            </a:r>
            <a:r>
              <a:rPr sz="1200" spc="-15" dirty="0">
                <a:latin typeface="Calibri"/>
                <a:cs typeface="Calibri"/>
              </a:rPr>
              <a:t> </a:t>
            </a:r>
            <a:r>
              <a:rPr sz="1200" spc="-10" dirty="0">
                <a:latin typeface="Calibri"/>
                <a:cs typeface="Calibri"/>
              </a:rPr>
              <a:t>object</a:t>
            </a:r>
            <a:endParaRPr sz="1200">
              <a:latin typeface="Calibri"/>
              <a:cs typeface="Calibri"/>
            </a:endParaRPr>
          </a:p>
        </p:txBody>
      </p:sp>
      <p:sp>
        <p:nvSpPr>
          <p:cNvPr id="31" name="object 31"/>
          <p:cNvSpPr/>
          <p:nvPr/>
        </p:nvSpPr>
        <p:spPr>
          <a:xfrm>
            <a:off x="911352" y="4456174"/>
            <a:ext cx="3870960" cy="2308860"/>
          </a:xfrm>
          <a:custGeom>
            <a:avLst/>
            <a:gdLst/>
            <a:ahLst/>
            <a:cxnLst/>
            <a:rect l="l" t="t" r="r" b="b"/>
            <a:pathLst>
              <a:path w="3870960" h="2308859">
                <a:moveTo>
                  <a:pt x="3870960" y="0"/>
                </a:moveTo>
                <a:lnTo>
                  <a:pt x="0" y="0"/>
                </a:lnTo>
                <a:lnTo>
                  <a:pt x="0" y="2308860"/>
                </a:lnTo>
                <a:lnTo>
                  <a:pt x="3870960" y="2308860"/>
                </a:lnTo>
                <a:lnTo>
                  <a:pt x="3870960" y="0"/>
                </a:lnTo>
                <a:close/>
              </a:path>
            </a:pathLst>
          </a:custGeom>
          <a:solidFill>
            <a:srgbClr val="FFFFFF"/>
          </a:solidFill>
        </p:spPr>
        <p:txBody>
          <a:bodyPr wrap="square" lIns="0" tIns="0" rIns="0" bIns="0" rtlCol="0"/>
          <a:lstStyle/>
          <a:p>
            <a:endParaRPr/>
          </a:p>
        </p:txBody>
      </p:sp>
      <p:sp>
        <p:nvSpPr>
          <p:cNvPr id="32" name="object 32"/>
          <p:cNvSpPr txBox="1"/>
          <p:nvPr/>
        </p:nvSpPr>
        <p:spPr>
          <a:xfrm>
            <a:off x="911352" y="4456174"/>
            <a:ext cx="3870960" cy="2308860"/>
          </a:xfrm>
          <a:prstGeom prst="rect">
            <a:avLst/>
          </a:prstGeom>
          <a:ln w="9525">
            <a:solidFill>
              <a:srgbClr val="4471C4"/>
            </a:solidFill>
          </a:ln>
        </p:spPr>
        <p:txBody>
          <a:bodyPr vert="horz" wrap="square" lIns="0" tIns="38100" rIns="0" bIns="0" rtlCol="0">
            <a:spAutoFit/>
          </a:bodyPr>
          <a:lstStyle/>
          <a:p>
            <a:pPr marL="433705" marR="186055" indent="-342900">
              <a:lnSpc>
                <a:spcPct val="100000"/>
              </a:lnSpc>
              <a:spcBef>
                <a:spcPts val="300"/>
              </a:spcBef>
              <a:tabLst>
                <a:tab pos="433705" algn="l"/>
              </a:tabLst>
            </a:pPr>
            <a:r>
              <a:rPr sz="1200" spc="-25" dirty="0">
                <a:latin typeface="Calibri"/>
                <a:cs typeface="Calibri"/>
              </a:rPr>
              <a:t>3.</a:t>
            </a:r>
            <a:r>
              <a:rPr sz="1200" dirty="0">
                <a:latin typeface="Calibri"/>
                <a:cs typeface="Calibri"/>
              </a:rPr>
              <a:t>	Find</a:t>
            </a:r>
            <a:r>
              <a:rPr sz="1200" spc="-25" dirty="0">
                <a:latin typeface="Calibri"/>
                <a:cs typeface="Calibri"/>
              </a:rPr>
              <a:t> </a:t>
            </a:r>
            <a:r>
              <a:rPr sz="1200" dirty="0">
                <a:latin typeface="Calibri"/>
                <a:cs typeface="Calibri"/>
              </a:rPr>
              <a:t>all</a:t>
            </a:r>
            <a:r>
              <a:rPr sz="1200" spc="-20" dirty="0">
                <a:latin typeface="Calibri"/>
                <a:cs typeface="Calibri"/>
              </a:rPr>
              <a:t> </a:t>
            </a:r>
            <a:r>
              <a:rPr sz="1200" dirty="0">
                <a:latin typeface="Calibri"/>
                <a:cs typeface="Calibri"/>
              </a:rPr>
              <a:t>the</a:t>
            </a:r>
            <a:r>
              <a:rPr sz="1200" spc="-20" dirty="0">
                <a:latin typeface="Calibri"/>
                <a:cs typeface="Calibri"/>
              </a:rPr>
              <a:t> </a:t>
            </a:r>
            <a:r>
              <a:rPr sz="1200" dirty="0">
                <a:latin typeface="Calibri"/>
                <a:cs typeface="Calibri"/>
              </a:rPr>
              <a:t>tables</a:t>
            </a:r>
            <a:r>
              <a:rPr sz="1200" spc="-25" dirty="0">
                <a:latin typeface="Calibri"/>
                <a:cs typeface="Calibri"/>
              </a:rPr>
              <a:t> </a:t>
            </a:r>
            <a:r>
              <a:rPr sz="1200" dirty="0">
                <a:latin typeface="Calibri"/>
                <a:cs typeface="Calibri"/>
              </a:rPr>
              <a:t>on</a:t>
            </a:r>
            <a:r>
              <a:rPr sz="1200" spc="-15" dirty="0">
                <a:latin typeface="Calibri"/>
                <a:cs typeface="Calibri"/>
              </a:rPr>
              <a:t> </a:t>
            </a:r>
            <a:r>
              <a:rPr sz="1200" dirty="0">
                <a:latin typeface="Calibri"/>
                <a:cs typeface="Calibri"/>
              </a:rPr>
              <a:t>the</a:t>
            </a:r>
            <a:r>
              <a:rPr sz="1200" spc="-5" dirty="0">
                <a:latin typeface="Calibri"/>
                <a:cs typeface="Calibri"/>
              </a:rPr>
              <a:t> </a:t>
            </a:r>
            <a:r>
              <a:rPr sz="1200" dirty="0">
                <a:latin typeface="Calibri"/>
                <a:cs typeface="Calibri"/>
              </a:rPr>
              <a:t>Wiki</a:t>
            </a:r>
            <a:r>
              <a:rPr sz="1200" spc="-5" dirty="0">
                <a:latin typeface="Calibri"/>
                <a:cs typeface="Calibri"/>
              </a:rPr>
              <a:t> </a:t>
            </a:r>
            <a:r>
              <a:rPr sz="1200" dirty="0">
                <a:latin typeface="Calibri"/>
                <a:cs typeface="Calibri"/>
              </a:rPr>
              <a:t>page</a:t>
            </a:r>
            <a:r>
              <a:rPr sz="1200" spc="-15" dirty="0">
                <a:latin typeface="Calibri"/>
                <a:cs typeface="Calibri"/>
              </a:rPr>
              <a:t> </a:t>
            </a:r>
            <a:r>
              <a:rPr sz="1200" dirty="0">
                <a:latin typeface="Calibri"/>
                <a:cs typeface="Calibri"/>
              </a:rPr>
              <a:t>and</a:t>
            </a:r>
            <a:r>
              <a:rPr sz="1200" spc="-25" dirty="0">
                <a:latin typeface="Calibri"/>
                <a:cs typeface="Calibri"/>
              </a:rPr>
              <a:t> </a:t>
            </a:r>
            <a:r>
              <a:rPr sz="1200" spc="-10" dirty="0">
                <a:latin typeface="Calibri"/>
                <a:cs typeface="Calibri"/>
              </a:rPr>
              <a:t>extract relevant</a:t>
            </a:r>
            <a:r>
              <a:rPr sz="1200" spc="-55" dirty="0">
                <a:latin typeface="Calibri"/>
                <a:cs typeface="Calibri"/>
              </a:rPr>
              <a:t> </a:t>
            </a:r>
            <a:r>
              <a:rPr sz="1200" dirty="0">
                <a:latin typeface="Calibri"/>
                <a:cs typeface="Calibri"/>
              </a:rPr>
              <a:t>column</a:t>
            </a:r>
            <a:r>
              <a:rPr sz="1200" spc="-20" dirty="0">
                <a:latin typeface="Calibri"/>
                <a:cs typeface="Calibri"/>
              </a:rPr>
              <a:t> </a:t>
            </a:r>
            <a:r>
              <a:rPr sz="1200" dirty="0">
                <a:latin typeface="Calibri"/>
                <a:cs typeface="Calibri"/>
              </a:rPr>
              <a:t>names</a:t>
            </a:r>
            <a:r>
              <a:rPr sz="1200" spc="-20" dirty="0">
                <a:latin typeface="Calibri"/>
                <a:cs typeface="Calibri"/>
              </a:rPr>
              <a:t> </a:t>
            </a:r>
            <a:r>
              <a:rPr sz="1200" dirty="0">
                <a:latin typeface="Calibri"/>
                <a:cs typeface="Calibri"/>
              </a:rPr>
              <a:t>from</a:t>
            </a:r>
            <a:r>
              <a:rPr sz="1200" spc="-20" dirty="0">
                <a:latin typeface="Calibri"/>
                <a:cs typeface="Calibri"/>
              </a:rPr>
              <a:t> </a:t>
            </a:r>
            <a:r>
              <a:rPr sz="1200" dirty="0">
                <a:latin typeface="Calibri"/>
                <a:cs typeface="Calibri"/>
              </a:rPr>
              <a:t>the</a:t>
            </a:r>
            <a:r>
              <a:rPr sz="1200" spc="-20" dirty="0">
                <a:latin typeface="Calibri"/>
                <a:cs typeface="Calibri"/>
              </a:rPr>
              <a:t> </a:t>
            </a:r>
            <a:r>
              <a:rPr sz="1200" dirty="0">
                <a:latin typeface="Calibri"/>
                <a:cs typeface="Calibri"/>
              </a:rPr>
              <a:t>HTML</a:t>
            </a:r>
            <a:r>
              <a:rPr sz="1200" spc="-30" dirty="0">
                <a:latin typeface="Calibri"/>
                <a:cs typeface="Calibri"/>
              </a:rPr>
              <a:t> </a:t>
            </a:r>
            <a:r>
              <a:rPr sz="1200" dirty="0">
                <a:latin typeface="Calibri"/>
                <a:cs typeface="Calibri"/>
              </a:rPr>
              <a:t>table</a:t>
            </a:r>
            <a:r>
              <a:rPr sz="1200" spc="-25" dirty="0">
                <a:latin typeface="Calibri"/>
                <a:cs typeface="Calibri"/>
              </a:rPr>
              <a:t> </a:t>
            </a:r>
            <a:r>
              <a:rPr sz="1200" spc="-10" dirty="0">
                <a:latin typeface="Calibri"/>
                <a:cs typeface="Calibri"/>
              </a:rPr>
              <a:t>header</a:t>
            </a:r>
            <a:endParaRPr sz="1200">
              <a:latin typeface="Calibri"/>
              <a:cs typeface="Calibri"/>
            </a:endParaRPr>
          </a:p>
        </p:txBody>
      </p:sp>
      <p:sp>
        <p:nvSpPr>
          <p:cNvPr id="33" name="object 33"/>
          <p:cNvSpPr/>
          <p:nvPr/>
        </p:nvSpPr>
        <p:spPr>
          <a:xfrm>
            <a:off x="929639" y="2302764"/>
            <a:ext cx="3869690" cy="1385570"/>
          </a:xfrm>
          <a:custGeom>
            <a:avLst/>
            <a:gdLst/>
            <a:ahLst/>
            <a:cxnLst/>
            <a:rect l="l" t="t" r="r" b="b"/>
            <a:pathLst>
              <a:path w="3869690" h="1385570">
                <a:moveTo>
                  <a:pt x="3869436" y="0"/>
                </a:moveTo>
                <a:lnTo>
                  <a:pt x="0" y="0"/>
                </a:lnTo>
                <a:lnTo>
                  <a:pt x="0" y="1385316"/>
                </a:lnTo>
                <a:lnTo>
                  <a:pt x="3869436" y="1385316"/>
                </a:lnTo>
                <a:lnTo>
                  <a:pt x="3869436" y="0"/>
                </a:lnTo>
                <a:close/>
              </a:path>
            </a:pathLst>
          </a:custGeom>
          <a:solidFill>
            <a:srgbClr val="FFFFFF"/>
          </a:solidFill>
        </p:spPr>
        <p:txBody>
          <a:bodyPr wrap="square" lIns="0" tIns="0" rIns="0" bIns="0" rtlCol="0"/>
          <a:lstStyle/>
          <a:p>
            <a:endParaRPr/>
          </a:p>
        </p:txBody>
      </p:sp>
      <p:sp>
        <p:nvSpPr>
          <p:cNvPr id="34" name="object 34"/>
          <p:cNvSpPr txBox="1"/>
          <p:nvPr/>
        </p:nvSpPr>
        <p:spPr>
          <a:xfrm>
            <a:off x="929639" y="2302764"/>
            <a:ext cx="3869690" cy="1385570"/>
          </a:xfrm>
          <a:prstGeom prst="rect">
            <a:avLst/>
          </a:prstGeom>
          <a:ln w="9525">
            <a:solidFill>
              <a:srgbClr val="4471C4"/>
            </a:solidFill>
          </a:ln>
        </p:spPr>
        <p:txBody>
          <a:bodyPr vert="horz" wrap="square" lIns="0" tIns="37465" rIns="0" bIns="0" rtlCol="0">
            <a:spAutoFit/>
          </a:bodyPr>
          <a:lstStyle/>
          <a:p>
            <a:pPr marL="433070" marR="349885" indent="-342900">
              <a:lnSpc>
                <a:spcPct val="100000"/>
              </a:lnSpc>
              <a:spcBef>
                <a:spcPts val="295"/>
              </a:spcBef>
              <a:tabLst>
                <a:tab pos="433070" algn="l"/>
              </a:tabLst>
            </a:pPr>
            <a:r>
              <a:rPr sz="1200" spc="-25" dirty="0">
                <a:latin typeface="Calibri"/>
                <a:cs typeface="Calibri"/>
              </a:rPr>
              <a:t>1.</a:t>
            </a:r>
            <a:r>
              <a:rPr sz="1200" dirty="0">
                <a:latin typeface="Calibri"/>
                <a:cs typeface="Calibri"/>
              </a:rPr>
              <a:t>	</a:t>
            </a:r>
            <a:r>
              <a:rPr sz="1200" spc="-10" dirty="0">
                <a:latin typeface="Calibri"/>
                <a:cs typeface="Calibri"/>
              </a:rPr>
              <a:t>Create</a:t>
            </a:r>
            <a:r>
              <a:rPr sz="1200" spc="-30" dirty="0">
                <a:latin typeface="Calibri"/>
                <a:cs typeface="Calibri"/>
              </a:rPr>
              <a:t> </a:t>
            </a:r>
            <a:r>
              <a:rPr sz="1200" dirty="0">
                <a:latin typeface="Calibri"/>
                <a:cs typeface="Calibri"/>
              </a:rPr>
              <a:t>API GET</a:t>
            </a:r>
            <a:r>
              <a:rPr sz="1200" spc="-5" dirty="0">
                <a:latin typeface="Calibri"/>
                <a:cs typeface="Calibri"/>
              </a:rPr>
              <a:t> </a:t>
            </a:r>
            <a:r>
              <a:rPr sz="1200" dirty="0">
                <a:latin typeface="Calibri"/>
                <a:cs typeface="Calibri"/>
              </a:rPr>
              <a:t>method</a:t>
            </a:r>
            <a:r>
              <a:rPr sz="1200" spc="-20" dirty="0">
                <a:latin typeface="Calibri"/>
                <a:cs typeface="Calibri"/>
              </a:rPr>
              <a:t> </a:t>
            </a:r>
            <a:r>
              <a:rPr sz="1200" dirty="0">
                <a:latin typeface="Calibri"/>
                <a:cs typeface="Calibri"/>
              </a:rPr>
              <a:t>to</a:t>
            </a:r>
            <a:r>
              <a:rPr sz="1200" spc="-5" dirty="0">
                <a:latin typeface="Calibri"/>
                <a:cs typeface="Calibri"/>
              </a:rPr>
              <a:t> </a:t>
            </a:r>
            <a:r>
              <a:rPr sz="1200" spc="-10" dirty="0">
                <a:latin typeface="Calibri"/>
                <a:cs typeface="Calibri"/>
              </a:rPr>
              <a:t>request</a:t>
            </a:r>
            <a:r>
              <a:rPr sz="1200" spc="-40" dirty="0">
                <a:latin typeface="Calibri"/>
                <a:cs typeface="Calibri"/>
              </a:rPr>
              <a:t> </a:t>
            </a:r>
            <a:r>
              <a:rPr sz="1200" spc="-10" dirty="0">
                <a:latin typeface="Calibri"/>
                <a:cs typeface="Calibri"/>
              </a:rPr>
              <a:t>Falcon9</a:t>
            </a:r>
            <a:r>
              <a:rPr sz="1200" dirty="0">
                <a:latin typeface="Calibri"/>
                <a:cs typeface="Calibri"/>
              </a:rPr>
              <a:t> </a:t>
            </a:r>
            <a:r>
              <a:rPr sz="1200" spc="-10" dirty="0">
                <a:latin typeface="Calibri"/>
                <a:cs typeface="Calibri"/>
              </a:rPr>
              <a:t>launch </a:t>
            </a:r>
            <a:r>
              <a:rPr sz="1200" dirty="0">
                <a:latin typeface="Calibri"/>
                <a:cs typeface="Calibri"/>
              </a:rPr>
              <a:t>HTML</a:t>
            </a:r>
            <a:r>
              <a:rPr sz="1200" spc="-35" dirty="0">
                <a:latin typeface="Calibri"/>
                <a:cs typeface="Calibri"/>
              </a:rPr>
              <a:t> </a:t>
            </a:r>
            <a:r>
              <a:rPr sz="1200" spc="-20" dirty="0">
                <a:latin typeface="Calibri"/>
                <a:cs typeface="Calibri"/>
              </a:rPr>
              <a:t>page</a:t>
            </a:r>
            <a:endParaRPr sz="1200">
              <a:latin typeface="Calibri"/>
              <a:cs typeface="Calibri"/>
            </a:endParaRPr>
          </a:p>
        </p:txBody>
      </p:sp>
      <p:sp>
        <p:nvSpPr>
          <p:cNvPr id="35" name="object 35"/>
          <p:cNvSpPr/>
          <p:nvPr/>
        </p:nvSpPr>
        <p:spPr>
          <a:xfrm>
            <a:off x="4881371" y="2304288"/>
            <a:ext cx="3171825" cy="3046730"/>
          </a:xfrm>
          <a:custGeom>
            <a:avLst/>
            <a:gdLst/>
            <a:ahLst/>
            <a:cxnLst/>
            <a:rect l="l" t="t" r="r" b="b"/>
            <a:pathLst>
              <a:path w="3171825" h="3046729">
                <a:moveTo>
                  <a:pt x="3171444" y="0"/>
                </a:moveTo>
                <a:lnTo>
                  <a:pt x="0" y="0"/>
                </a:lnTo>
                <a:lnTo>
                  <a:pt x="0" y="3046476"/>
                </a:lnTo>
                <a:lnTo>
                  <a:pt x="3171444" y="3046476"/>
                </a:lnTo>
                <a:lnTo>
                  <a:pt x="3171444" y="0"/>
                </a:lnTo>
                <a:close/>
              </a:path>
            </a:pathLst>
          </a:custGeom>
          <a:solidFill>
            <a:srgbClr val="FFFFFF"/>
          </a:solidFill>
        </p:spPr>
        <p:txBody>
          <a:bodyPr wrap="square" lIns="0" tIns="0" rIns="0" bIns="0" rtlCol="0"/>
          <a:lstStyle/>
          <a:p>
            <a:endParaRPr/>
          </a:p>
        </p:txBody>
      </p:sp>
      <p:sp>
        <p:nvSpPr>
          <p:cNvPr id="36" name="object 36"/>
          <p:cNvSpPr txBox="1"/>
          <p:nvPr/>
        </p:nvSpPr>
        <p:spPr>
          <a:xfrm>
            <a:off x="4881371" y="2304288"/>
            <a:ext cx="3171825" cy="3046730"/>
          </a:xfrm>
          <a:prstGeom prst="rect">
            <a:avLst/>
          </a:prstGeom>
          <a:ln w="9525">
            <a:solidFill>
              <a:srgbClr val="4471C4"/>
            </a:solidFill>
          </a:ln>
        </p:spPr>
        <p:txBody>
          <a:bodyPr vert="horz" wrap="square" lIns="0" tIns="36830" rIns="0" bIns="0" rtlCol="0">
            <a:spAutoFit/>
          </a:bodyPr>
          <a:lstStyle/>
          <a:p>
            <a:pPr marL="434340" marR="90170" indent="-342900">
              <a:lnSpc>
                <a:spcPct val="100000"/>
              </a:lnSpc>
              <a:spcBef>
                <a:spcPts val="290"/>
              </a:spcBef>
              <a:tabLst>
                <a:tab pos="434340" algn="l"/>
              </a:tabLst>
            </a:pPr>
            <a:r>
              <a:rPr sz="1200" spc="-25" dirty="0">
                <a:latin typeface="Calibri"/>
                <a:cs typeface="Calibri"/>
              </a:rPr>
              <a:t>4.</a:t>
            </a:r>
            <a:r>
              <a:rPr sz="1200" dirty="0">
                <a:latin typeface="Calibri"/>
                <a:cs typeface="Calibri"/>
              </a:rPr>
              <a:t>	</a:t>
            </a:r>
            <a:r>
              <a:rPr sz="1200" spc="-10" dirty="0">
                <a:latin typeface="Calibri"/>
                <a:cs typeface="Calibri"/>
              </a:rPr>
              <a:t>Create</a:t>
            </a:r>
            <a:r>
              <a:rPr sz="1200" spc="-45" dirty="0">
                <a:latin typeface="Calibri"/>
                <a:cs typeface="Calibri"/>
              </a:rPr>
              <a:t> </a:t>
            </a:r>
            <a:r>
              <a:rPr sz="1200" dirty="0">
                <a:latin typeface="Calibri"/>
                <a:cs typeface="Calibri"/>
              </a:rPr>
              <a:t>an</a:t>
            </a:r>
            <a:r>
              <a:rPr sz="1200" spc="-30" dirty="0">
                <a:latin typeface="Calibri"/>
                <a:cs typeface="Calibri"/>
              </a:rPr>
              <a:t> </a:t>
            </a:r>
            <a:r>
              <a:rPr sz="1200" dirty="0">
                <a:latin typeface="Calibri"/>
                <a:cs typeface="Calibri"/>
              </a:rPr>
              <a:t>empty</a:t>
            </a:r>
            <a:r>
              <a:rPr sz="1200" spc="-40" dirty="0">
                <a:latin typeface="Calibri"/>
                <a:cs typeface="Calibri"/>
              </a:rPr>
              <a:t> </a:t>
            </a:r>
            <a:r>
              <a:rPr sz="1200" dirty="0">
                <a:latin typeface="Calibri"/>
                <a:cs typeface="Calibri"/>
              </a:rPr>
              <a:t>Dictionary</a:t>
            </a:r>
            <a:r>
              <a:rPr sz="1200" spc="-45" dirty="0">
                <a:latin typeface="Calibri"/>
                <a:cs typeface="Calibri"/>
              </a:rPr>
              <a:t> </a:t>
            </a:r>
            <a:r>
              <a:rPr sz="1200" dirty="0">
                <a:latin typeface="Calibri"/>
                <a:cs typeface="Calibri"/>
              </a:rPr>
              <a:t>with</a:t>
            </a:r>
            <a:r>
              <a:rPr sz="1200" spc="-25" dirty="0">
                <a:latin typeface="Calibri"/>
                <a:cs typeface="Calibri"/>
              </a:rPr>
              <a:t> </a:t>
            </a:r>
            <a:r>
              <a:rPr sz="1200" dirty="0">
                <a:latin typeface="Calibri"/>
                <a:cs typeface="Calibri"/>
              </a:rPr>
              <a:t>keys</a:t>
            </a:r>
            <a:r>
              <a:rPr sz="1200" spc="-5" dirty="0">
                <a:latin typeface="Calibri"/>
                <a:cs typeface="Calibri"/>
              </a:rPr>
              <a:t> </a:t>
            </a:r>
            <a:r>
              <a:rPr sz="1200" spc="-20" dirty="0">
                <a:latin typeface="Calibri"/>
                <a:cs typeface="Calibri"/>
              </a:rPr>
              <a:t>from </a:t>
            </a:r>
            <a:r>
              <a:rPr sz="1200" spc="-10" dirty="0">
                <a:latin typeface="Calibri"/>
                <a:cs typeface="Calibri"/>
              </a:rPr>
              <a:t>extracted</a:t>
            </a:r>
            <a:r>
              <a:rPr sz="1200" spc="-25" dirty="0">
                <a:latin typeface="Calibri"/>
                <a:cs typeface="Calibri"/>
              </a:rPr>
              <a:t> </a:t>
            </a:r>
            <a:r>
              <a:rPr sz="1200" dirty="0">
                <a:latin typeface="Calibri"/>
                <a:cs typeface="Calibri"/>
              </a:rPr>
              <a:t>column</a:t>
            </a:r>
            <a:r>
              <a:rPr sz="1200" spc="-20" dirty="0">
                <a:latin typeface="Calibri"/>
                <a:cs typeface="Calibri"/>
              </a:rPr>
              <a:t> </a:t>
            </a:r>
            <a:r>
              <a:rPr sz="1200" spc="-10" dirty="0">
                <a:latin typeface="Calibri"/>
                <a:cs typeface="Calibri"/>
              </a:rPr>
              <a:t>names:</a:t>
            </a:r>
            <a:endParaRPr sz="1200">
              <a:latin typeface="Calibri"/>
              <a:cs typeface="Calibri"/>
            </a:endParaRPr>
          </a:p>
        </p:txBody>
      </p:sp>
      <p:grpSp>
        <p:nvGrpSpPr>
          <p:cNvPr id="37" name="object 37"/>
          <p:cNvGrpSpPr/>
          <p:nvPr/>
        </p:nvGrpSpPr>
        <p:grpSpPr>
          <a:xfrm>
            <a:off x="981455" y="2304288"/>
            <a:ext cx="10335895" cy="4357370"/>
            <a:chOff x="981455" y="2304288"/>
            <a:chExt cx="10335895" cy="4357370"/>
          </a:xfrm>
        </p:grpSpPr>
        <p:pic>
          <p:nvPicPr>
            <p:cNvPr id="38" name="object 38"/>
            <p:cNvPicPr/>
            <p:nvPr/>
          </p:nvPicPr>
          <p:blipFill>
            <a:blip r:embed="rId2" cstate="print"/>
            <a:stretch>
              <a:fillRect/>
            </a:stretch>
          </p:blipFill>
          <p:spPr>
            <a:xfrm>
              <a:off x="1083563" y="2778252"/>
              <a:ext cx="3531108" cy="236220"/>
            </a:xfrm>
            <a:prstGeom prst="rect">
              <a:avLst/>
            </a:prstGeom>
          </p:spPr>
        </p:pic>
        <p:pic>
          <p:nvPicPr>
            <p:cNvPr id="39" name="object 39"/>
            <p:cNvPicPr/>
            <p:nvPr/>
          </p:nvPicPr>
          <p:blipFill>
            <a:blip r:embed="rId3" cstate="print"/>
            <a:stretch>
              <a:fillRect/>
            </a:stretch>
          </p:blipFill>
          <p:spPr>
            <a:xfrm>
              <a:off x="1083563" y="3127248"/>
              <a:ext cx="3171443" cy="291084"/>
            </a:xfrm>
            <a:prstGeom prst="rect">
              <a:avLst/>
            </a:prstGeom>
          </p:spPr>
        </p:pic>
        <p:pic>
          <p:nvPicPr>
            <p:cNvPr id="40" name="object 40"/>
            <p:cNvPicPr/>
            <p:nvPr/>
          </p:nvPicPr>
          <p:blipFill>
            <a:blip r:embed="rId4" cstate="print"/>
            <a:stretch>
              <a:fillRect/>
            </a:stretch>
          </p:blipFill>
          <p:spPr>
            <a:xfrm>
              <a:off x="981455" y="4020311"/>
              <a:ext cx="3448812" cy="263651"/>
            </a:xfrm>
            <a:prstGeom prst="rect">
              <a:avLst/>
            </a:prstGeom>
          </p:spPr>
        </p:pic>
        <p:pic>
          <p:nvPicPr>
            <p:cNvPr id="41" name="object 41"/>
            <p:cNvPicPr/>
            <p:nvPr/>
          </p:nvPicPr>
          <p:blipFill>
            <a:blip r:embed="rId5" cstate="print"/>
            <a:stretch>
              <a:fillRect/>
            </a:stretch>
          </p:blipFill>
          <p:spPr>
            <a:xfrm>
              <a:off x="1051559" y="5009388"/>
              <a:ext cx="3066288" cy="256031"/>
            </a:xfrm>
            <a:prstGeom prst="rect">
              <a:avLst/>
            </a:prstGeom>
          </p:spPr>
        </p:pic>
        <p:pic>
          <p:nvPicPr>
            <p:cNvPr id="42" name="object 42"/>
            <p:cNvPicPr/>
            <p:nvPr/>
          </p:nvPicPr>
          <p:blipFill>
            <a:blip r:embed="rId6" cstate="print"/>
            <a:stretch>
              <a:fillRect/>
            </a:stretch>
          </p:blipFill>
          <p:spPr>
            <a:xfrm>
              <a:off x="1051559" y="5311139"/>
              <a:ext cx="3090672" cy="1350264"/>
            </a:xfrm>
            <a:prstGeom prst="rect">
              <a:avLst/>
            </a:prstGeom>
          </p:spPr>
        </p:pic>
        <p:pic>
          <p:nvPicPr>
            <p:cNvPr id="43" name="object 43"/>
            <p:cNvPicPr/>
            <p:nvPr/>
          </p:nvPicPr>
          <p:blipFill>
            <a:blip r:embed="rId7" cstate="print"/>
            <a:stretch>
              <a:fillRect/>
            </a:stretch>
          </p:blipFill>
          <p:spPr>
            <a:xfrm>
              <a:off x="5297423" y="2758440"/>
              <a:ext cx="2554224" cy="2442972"/>
            </a:xfrm>
            <a:prstGeom prst="rect">
              <a:avLst/>
            </a:prstGeom>
          </p:spPr>
        </p:pic>
        <p:sp>
          <p:nvSpPr>
            <p:cNvPr id="44" name="object 44"/>
            <p:cNvSpPr/>
            <p:nvPr/>
          </p:nvSpPr>
          <p:spPr>
            <a:xfrm>
              <a:off x="8145779" y="2304288"/>
              <a:ext cx="3171825" cy="2123440"/>
            </a:xfrm>
            <a:custGeom>
              <a:avLst/>
              <a:gdLst/>
              <a:ahLst/>
              <a:cxnLst/>
              <a:rect l="l" t="t" r="r" b="b"/>
              <a:pathLst>
                <a:path w="3171825" h="2123440">
                  <a:moveTo>
                    <a:pt x="3171444" y="0"/>
                  </a:moveTo>
                  <a:lnTo>
                    <a:pt x="0" y="0"/>
                  </a:lnTo>
                  <a:lnTo>
                    <a:pt x="0" y="2122932"/>
                  </a:lnTo>
                  <a:lnTo>
                    <a:pt x="3171444" y="2122932"/>
                  </a:lnTo>
                  <a:lnTo>
                    <a:pt x="3171444" y="0"/>
                  </a:lnTo>
                  <a:close/>
                </a:path>
              </a:pathLst>
            </a:custGeom>
            <a:solidFill>
              <a:srgbClr val="FFFFFF"/>
            </a:solidFill>
          </p:spPr>
          <p:txBody>
            <a:bodyPr wrap="square" lIns="0" tIns="0" rIns="0" bIns="0" rtlCol="0"/>
            <a:lstStyle/>
            <a:p>
              <a:endParaRPr/>
            </a:p>
          </p:txBody>
        </p:sp>
      </p:grpSp>
      <p:sp>
        <p:nvSpPr>
          <p:cNvPr id="45" name="object 45"/>
          <p:cNvSpPr txBox="1"/>
          <p:nvPr/>
        </p:nvSpPr>
        <p:spPr>
          <a:xfrm>
            <a:off x="8145780" y="2304288"/>
            <a:ext cx="3171825" cy="2123440"/>
          </a:xfrm>
          <a:prstGeom prst="rect">
            <a:avLst/>
          </a:prstGeom>
          <a:ln w="9525">
            <a:solidFill>
              <a:srgbClr val="4471C4"/>
            </a:solidFill>
          </a:ln>
        </p:spPr>
        <p:txBody>
          <a:bodyPr vert="horz" wrap="square" lIns="0" tIns="36830" rIns="0" bIns="0" rtlCol="0">
            <a:spAutoFit/>
          </a:bodyPr>
          <a:lstStyle/>
          <a:p>
            <a:pPr marL="320040" marR="229235" indent="-228600">
              <a:lnSpc>
                <a:spcPct val="100000"/>
              </a:lnSpc>
              <a:spcBef>
                <a:spcPts val="290"/>
              </a:spcBef>
              <a:buAutoNum type="arabicPeriod" startAt="5"/>
              <a:tabLst>
                <a:tab pos="320040" algn="l"/>
              </a:tabLst>
            </a:pPr>
            <a:r>
              <a:rPr sz="1200" dirty="0">
                <a:latin typeface="Calibri"/>
                <a:cs typeface="Calibri"/>
              </a:rPr>
              <a:t>Fill</a:t>
            </a:r>
            <a:r>
              <a:rPr sz="1200" spc="-25" dirty="0">
                <a:latin typeface="Calibri"/>
                <a:cs typeface="Calibri"/>
              </a:rPr>
              <a:t> </a:t>
            </a:r>
            <a:r>
              <a:rPr sz="1200" dirty="0">
                <a:latin typeface="Calibri"/>
                <a:cs typeface="Calibri"/>
              </a:rPr>
              <a:t>up</a:t>
            </a:r>
            <a:r>
              <a:rPr sz="1200" spc="-15" dirty="0">
                <a:latin typeface="Calibri"/>
                <a:cs typeface="Calibri"/>
              </a:rPr>
              <a:t> </a:t>
            </a:r>
            <a:r>
              <a:rPr sz="1200" dirty="0">
                <a:latin typeface="Calibri"/>
                <a:cs typeface="Calibri"/>
              </a:rPr>
              <a:t>the</a:t>
            </a:r>
            <a:r>
              <a:rPr sz="1200" spc="-30" dirty="0">
                <a:latin typeface="Calibri"/>
                <a:cs typeface="Calibri"/>
              </a:rPr>
              <a:t> </a:t>
            </a:r>
            <a:r>
              <a:rPr sz="1200" dirty="0">
                <a:latin typeface="Calibri"/>
                <a:cs typeface="Calibri"/>
              </a:rPr>
              <a:t>launch_dict</a:t>
            </a:r>
            <a:r>
              <a:rPr sz="1200" spc="-40" dirty="0">
                <a:latin typeface="Calibri"/>
                <a:cs typeface="Calibri"/>
              </a:rPr>
              <a:t> </a:t>
            </a:r>
            <a:r>
              <a:rPr sz="1200" dirty="0">
                <a:latin typeface="Calibri"/>
                <a:cs typeface="Calibri"/>
              </a:rPr>
              <a:t>with</a:t>
            </a:r>
            <a:r>
              <a:rPr sz="1200" spc="-20" dirty="0">
                <a:latin typeface="Calibri"/>
                <a:cs typeface="Calibri"/>
              </a:rPr>
              <a:t> </a:t>
            </a:r>
            <a:r>
              <a:rPr sz="1200" dirty="0">
                <a:latin typeface="Calibri"/>
                <a:cs typeface="Calibri"/>
              </a:rPr>
              <a:t>launch</a:t>
            </a:r>
            <a:r>
              <a:rPr sz="1200" spc="-25" dirty="0">
                <a:latin typeface="Calibri"/>
                <a:cs typeface="Calibri"/>
              </a:rPr>
              <a:t> </a:t>
            </a:r>
            <a:r>
              <a:rPr sz="1200" spc="-10" dirty="0">
                <a:latin typeface="Calibri"/>
                <a:cs typeface="Calibri"/>
              </a:rPr>
              <a:t>records extracted</a:t>
            </a:r>
            <a:r>
              <a:rPr sz="1200" spc="-30" dirty="0">
                <a:latin typeface="Calibri"/>
                <a:cs typeface="Calibri"/>
              </a:rPr>
              <a:t> </a:t>
            </a:r>
            <a:r>
              <a:rPr sz="1200" dirty="0">
                <a:latin typeface="Calibri"/>
                <a:cs typeface="Calibri"/>
              </a:rPr>
              <a:t>from</a:t>
            </a:r>
            <a:r>
              <a:rPr sz="1200" spc="-20" dirty="0">
                <a:latin typeface="Calibri"/>
                <a:cs typeface="Calibri"/>
              </a:rPr>
              <a:t> </a:t>
            </a:r>
            <a:r>
              <a:rPr sz="1200" dirty="0">
                <a:latin typeface="Calibri"/>
                <a:cs typeface="Calibri"/>
              </a:rPr>
              <a:t>table</a:t>
            </a:r>
            <a:r>
              <a:rPr sz="1200" spc="-35" dirty="0">
                <a:latin typeface="Calibri"/>
                <a:cs typeface="Calibri"/>
              </a:rPr>
              <a:t> </a:t>
            </a:r>
            <a:r>
              <a:rPr sz="1200" spc="-20" dirty="0">
                <a:latin typeface="Calibri"/>
                <a:cs typeface="Calibri"/>
              </a:rPr>
              <a:t>rows.</a:t>
            </a:r>
            <a:endParaRPr sz="1200">
              <a:latin typeface="Calibri"/>
              <a:cs typeface="Calibri"/>
            </a:endParaRPr>
          </a:p>
          <a:p>
            <a:pPr marL="891540" marR="234950" lvl="1" indent="-342900">
              <a:lnSpc>
                <a:spcPct val="100000"/>
              </a:lnSpc>
              <a:buFont typeface="Arial"/>
              <a:buChar char="•"/>
              <a:tabLst>
                <a:tab pos="891540" algn="l"/>
              </a:tabLst>
            </a:pPr>
            <a:r>
              <a:rPr sz="1200" dirty="0">
                <a:latin typeface="Calibri"/>
                <a:cs typeface="Calibri"/>
              </a:rPr>
              <a:t>Utilize</a:t>
            </a:r>
            <a:r>
              <a:rPr sz="1200" spc="-15" dirty="0">
                <a:latin typeface="Calibri"/>
                <a:cs typeface="Calibri"/>
              </a:rPr>
              <a:t> </a:t>
            </a:r>
            <a:r>
              <a:rPr sz="1200" spc="-10" dirty="0">
                <a:latin typeface="Calibri"/>
                <a:cs typeface="Calibri"/>
              </a:rPr>
              <a:t>following</a:t>
            </a:r>
            <a:r>
              <a:rPr sz="1200" spc="-30" dirty="0">
                <a:latin typeface="Calibri"/>
                <a:cs typeface="Calibri"/>
              </a:rPr>
              <a:t> </a:t>
            </a:r>
            <a:r>
              <a:rPr sz="1200" dirty="0">
                <a:latin typeface="Calibri"/>
                <a:cs typeface="Calibri"/>
              </a:rPr>
              <a:t>helper</a:t>
            </a:r>
            <a:r>
              <a:rPr sz="1200" spc="-30" dirty="0">
                <a:latin typeface="Calibri"/>
                <a:cs typeface="Calibri"/>
              </a:rPr>
              <a:t> </a:t>
            </a:r>
            <a:r>
              <a:rPr sz="1200" spc="-10" dirty="0">
                <a:latin typeface="Calibri"/>
                <a:cs typeface="Calibri"/>
              </a:rPr>
              <a:t>functions </a:t>
            </a:r>
            <a:r>
              <a:rPr sz="1200" dirty="0">
                <a:latin typeface="Calibri"/>
                <a:cs typeface="Calibri"/>
              </a:rPr>
              <a:t>to</a:t>
            </a:r>
            <a:r>
              <a:rPr sz="1200" spc="-30" dirty="0">
                <a:latin typeface="Calibri"/>
                <a:cs typeface="Calibri"/>
              </a:rPr>
              <a:t> </a:t>
            </a:r>
            <a:r>
              <a:rPr sz="1200" dirty="0">
                <a:latin typeface="Calibri"/>
                <a:cs typeface="Calibri"/>
              </a:rPr>
              <a:t>help</a:t>
            </a:r>
            <a:r>
              <a:rPr sz="1200" spc="-35" dirty="0">
                <a:latin typeface="Calibri"/>
                <a:cs typeface="Calibri"/>
              </a:rPr>
              <a:t> </a:t>
            </a:r>
            <a:r>
              <a:rPr sz="1200" dirty="0">
                <a:latin typeface="Calibri"/>
                <a:cs typeface="Calibri"/>
              </a:rPr>
              <a:t>parse</a:t>
            </a:r>
            <a:r>
              <a:rPr sz="1200" spc="-15" dirty="0">
                <a:latin typeface="Calibri"/>
                <a:cs typeface="Calibri"/>
              </a:rPr>
              <a:t> </a:t>
            </a:r>
            <a:r>
              <a:rPr sz="1200" dirty="0">
                <a:latin typeface="Calibri"/>
                <a:cs typeface="Calibri"/>
              </a:rPr>
              <a:t>HTML</a:t>
            </a:r>
            <a:r>
              <a:rPr sz="1200" spc="-35" dirty="0">
                <a:latin typeface="Calibri"/>
                <a:cs typeface="Calibri"/>
              </a:rPr>
              <a:t> </a:t>
            </a:r>
            <a:r>
              <a:rPr sz="1200" spc="-20" dirty="0">
                <a:latin typeface="Calibri"/>
                <a:cs typeface="Calibri"/>
              </a:rPr>
              <a:t>data</a:t>
            </a:r>
            <a:endParaRPr sz="1200">
              <a:latin typeface="Calibri"/>
              <a:cs typeface="Calibri"/>
            </a:endParaRPr>
          </a:p>
        </p:txBody>
      </p:sp>
      <p:grpSp>
        <p:nvGrpSpPr>
          <p:cNvPr id="46" name="object 46"/>
          <p:cNvGrpSpPr/>
          <p:nvPr/>
        </p:nvGrpSpPr>
        <p:grpSpPr>
          <a:xfrm>
            <a:off x="8132064" y="3119627"/>
            <a:ext cx="3171825" cy="2194560"/>
            <a:chOff x="8132064" y="3119627"/>
            <a:chExt cx="3171825" cy="2194560"/>
          </a:xfrm>
        </p:grpSpPr>
        <p:pic>
          <p:nvPicPr>
            <p:cNvPr id="47" name="object 47"/>
            <p:cNvPicPr/>
            <p:nvPr/>
          </p:nvPicPr>
          <p:blipFill>
            <a:blip r:embed="rId8" cstate="print"/>
            <a:stretch>
              <a:fillRect/>
            </a:stretch>
          </p:blipFill>
          <p:spPr>
            <a:xfrm>
              <a:off x="8555736" y="3119627"/>
              <a:ext cx="2458212" cy="228600"/>
            </a:xfrm>
            <a:prstGeom prst="rect">
              <a:avLst/>
            </a:prstGeom>
          </p:spPr>
        </p:pic>
        <p:pic>
          <p:nvPicPr>
            <p:cNvPr id="48" name="object 48"/>
            <p:cNvPicPr/>
            <p:nvPr/>
          </p:nvPicPr>
          <p:blipFill>
            <a:blip r:embed="rId9" cstate="print"/>
            <a:stretch>
              <a:fillRect/>
            </a:stretch>
          </p:blipFill>
          <p:spPr>
            <a:xfrm>
              <a:off x="8555736" y="3418331"/>
              <a:ext cx="2426207" cy="239267"/>
            </a:xfrm>
            <a:prstGeom prst="rect">
              <a:avLst/>
            </a:prstGeom>
          </p:spPr>
        </p:pic>
        <p:pic>
          <p:nvPicPr>
            <p:cNvPr id="49" name="object 49"/>
            <p:cNvPicPr/>
            <p:nvPr/>
          </p:nvPicPr>
          <p:blipFill>
            <a:blip r:embed="rId10" cstate="print"/>
            <a:stretch>
              <a:fillRect/>
            </a:stretch>
          </p:blipFill>
          <p:spPr>
            <a:xfrm>
              <a:off x="8555736" y="3749040"/>
              <a:ext cx="2458212" cy="246887"/>
            </a:xfrm>
            <a:prstGeom prst="rect">
              <a:avLst/>
            </a:prstGeom>
          </p:spPr>
        </p:pic>
        <p:pic>
          <p:nvPicPr>
            <p:cNvPr id="50" name="object 50"/>
            <p:cNvPicPr/>
            <p:nvPr/>
          </p:nvPicPr>
          <p:blipFill>
            <a:blip r:embed="rId11" cstate="print"/>
            <a:stretch>
              <a:fillRect/>
            </a:stretch>
          </p:blipFill>
          <p:spPr>
            <a:xfrm>
              <a:off x="8555736" y="4055363"/>
              <a:ext cx="2023872" cy="260604"/>
            </a:xfrm>
            <a:prstGeom prst="rect">
              <a:avLst/>
            </a:prstGeom>
          </p:spPr>
        </p:pic>
        <p:sp>
          <p:nvSpPr>
            <p:cNvPr id="51" name="object 51"/>
            <p:cNvSpPr/>
            <p:nvPr/>
          </p:nvSpPr>
          <p:spPr>
            <a:xfrm>
              <a:off x="8132064" y="4483608"/>
              <a:ext cx="3171825" cy="830580"/>
            </a:xfrm>
            <a:custGeom>
              <a:avLst/>
              <a:gdLst/>
              <a:ahLst/>
              <a:cxnLst/>
              <a:rect l="l" t="t" r="r" b="b"/>
              <a:pathLst>
                <a:path w="3171825" h="830579">
                  <a:moveTo>
                    <a:pt x="3171444" y="0"/>
                  </a:moveTo>
                  <a:lnTo>
                    <a:pt x="0" y="0"/>
                  </a:lnTo>
                  <a:lnTo>
                    <a:pt x="0" y="830580"/>
                  </a:lnTo>
                  <a:lnTo>
                    <a:pt x="3171444" y="830580"/>
                  </a:lnTo>
                  <a:lnTo>
                    <a:pt x="3171444" y="0"/>
                  </a:lnTo>
                  <a:close/>
                </a:path>
              </a:pathLst>
            </a:custGeom>
            <a:solidFill>
              <a:srgbClr val="FFFFFF"/>
            </a:solidFill>
          </p:spPr>
          <p:txBody>
            <a:bodyPr wrap="square" lIns="0" tIns="0" rIns="0" bIns="0" rtlCol="0"/>
            <a:lstStyle/>
            <a:p>
              <a:endParaRPr/>
            </a:p>
          </p:txBody>
        </p:sp>
      </p:grpSp>
      <p:sp>
        <p:nvSpPr>
          <p:cNvPr id="52" name="object 52"/>
          <p:cNvSpPr txBox="1"/>
          <p:nvPr/>
        </p:nvSpPr>
        <p:spPr>
          <a:xfrm>
            <a:off x="8132064" y="4483608"/>
            <a:ext cx="3171825" cy="830580"/>
          </a:xfrm>
          <a:prstGeom prst="rect">
            <a:avLst/>
          </a:prstGeom>
          <a:ln w="9525">
            <a:solidFill>
              <a:srgbClr val="4471C4"/>
            </a:solidFill>
          </a:ln>
        </p:spPr>
        <p:txBody>
          <a:bodyPr vert="horz" wrap="square" lIns="0" tIns="37465" rIns="0" bIns="0" rtlCol="0">
            <a:spAutoFit/>
          </a:bodyPr>
          <a:lstStyle/>
          <a:p>
            <a:pPr marL="92075">
              <a:lnSpc>
                <a:spcPct val="100000"/>
              </a:lnSpc>
              <a:spcBef>
                <a:spcPts val="295"/>
              </a:spcBef>
            </a:pPr>
            <a:r>
              <a:rPr sz="1200" dirty="0">
                <a:latin typeface="Calibri"/>
                <a:cs typeface="Calibri"/>
              </a:rPr>
              <a:t>6.</a:t>
            </a:r>
            <a:r>
              <a:rPr sz="1200" spc="145" dirty="0">
                <a:latin typeface="Calibri"/>
                <a:cs typeface="Calibri"/>
              </a:rPr>
              <a:t>  </a:t>
            </a:r>
            <a:r>
              <a:rPr sz="1200" dirty="0">
                <a:latin typeface="Calibri"/>
                <a:cs typeface="Calibri"/>
              </a:rPr>
              <a:t>Convert</a:t>
            </a:r>
            <a:r>
              <a:rPr sz="1200" spc="-25" dirty="0">
                <a:latin typeface="Calibri"/>
                <a:cs typeface="Calibri"/>
              </a:rPr>
              <a:t> </a:t>
            </a:r>
            <a:r>
              <a:rPr sz="1200" dirty="0">
                <a:latin typeface="Calibri"/>
                <a:cs typeface="Calibri"/>
              </a:rPr>
              <a:t>launch_dict</a:t>
            </a:r>
            <a:r>
              <a:rPr sz="1200" spc="-45" dirty="0">
                <a:latin typeface="Calibri"/>
                <a:cs typeface="Calibri"/>
              </a:rPr>
              <a:t> </a:t>
            </a:r>
            <a:r>
              <a:rPr sz="1200" dirty="0">
                <a:latin typeface="Calibri"/>
                <a:cs typeface="Calibri"/>
              </a:rPr>
              <a:t>to</a:t>
            </a:r>
            <a:r>
              <a:rPr sz="1200" spc="-20" dirty="0">
                <a:latin typeface="Calibri"/>
                <a:cs typeface="Calibri"/>
              </a:rPr>
              <a:t> </a:t>
            </a:r>
            <a:r>
              <a:rPr sz="1200" spc="-10" dirty="0">
                <a:latin typeface="Calibri"/>
                <a:cs typeface="Calibri"/>
              </a:rPr>
              <a:t>Dataframe:</a:t>
            </a:r>
            <a:endParaRPr sz="1200">
              <a:latin typeface="Calibri"/>
              <a:cs typeface="Calibri"/>
            </a:endParaRPr>
          </a:p>
        </p:txBody>
      </p:sp>
      <p:pic>
        <p:nvPicPr>
          <p:cNvPr id="53" name="object 53"/>
          <p:cNvPicPr/>
          <p:nvPr/>
        </p:nvPicPr>
        <p:blipFill>
          <a:blip r:embed="rId12" cstate="print"/>
          <a:stretch>
            <a:fillRect/>
          </a:stretch>
        </p:blipFill>
        <p:spPr>
          <a:xfrm>
            <a:off x="8555735" y="4831079"/>
            <a:ext cx="2407920" cy="278892"/>
          </a:xfrm>
          <a:prstGeom prst="rect">
            <a:avLst/>
          </a:prstGeom>
        </p:spPr>
      </p:pic>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45" dirty="0"/>
              <a:t>9</a:t>
            </a:fld>
            <a:endParaRPr spc="45" dirty="0"/>
          </a:p>
        </p:txBody>
      </p:sp>
      <p:sp>
        <p:nvSpPr>
          <p:cNvPr id="56" name="TextBox 55">
            <a:extLst>
              <a:ext uri="{FF2B5EF4-FFF2-40B4-BE49-F238E27FC236}">
                <a16:creationId xmlns:a16="http://schemas.microsoft.com/office/drawing/2014/main" id="{AA8E26F8-8F16-9EB2-AC44-DC5E1BD4E3A5}"/>
              </a:ext>
            </a:extLst>
          </p:cNvPr>
          <p:cNvSpPr txBox="1"/>
          <p:nvPr/>
        </p:nvSpPr>
        <p:spPr>
          <a:xfrm>
            <a:off x="6955775" y="5548757"/>
            <a:ext cx="2875662" cy="938719"/>
          </a:xfrm>
          <a:prstGeom prst="rect">
            <a:avLst/>
          </a:prstGeom>
          <a:noFill/>
        </p:spPr>
        <p:txBody>
          <a:bodyPr wrap="square" rtlCol="0">
            <a:spAutoFit/>
          </a:bodyPr>
          <a:lstStyle/>
          <a:p>
            <a:r>
              <a:rPr lang="en-GB" sz="1100" dirty="0" err="1">
                <a:hlinkClick r:id="rId13"/>
              </a:rPr>
              <a:t>DataScienceCapstoneProjectRepository</a:t>
            </a:r>
            <a:r>
              <a:rPr lang="en-GB" sz="1100" dirty="0">
                <a:hlinkClick r:id="rId13"/>
              </a:rPr>
              <a:t>/Falcon9_Data_Collection_with_Web_Scraping.ipynb at main · conorlogue1998dev/</a:t>
            </a:r>
            <a:r>
              <a:rPr lang="en-GB" sz="1100" dirty="0" err="1">
                <a:hlinkClick r:id="rId13"/>
              </a:rPr>
              <a:t>DataScienceCapstoneProjectRepository</a:t>
            </a:r>
            <a:endParaRPr lang="en-GB"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TotalTime>
  <Words>3886</Words>
  <Application>Microsoft Office PowerPoint</Application>
  <PresentationFormat>Widescreen</PresentationFormat>
  <Paragraphs>462</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Aptos</vt:lpstr>
      <vt:lpstr>Arial</vt:lpstr>
      <vt:lpstr>Calibri</vt:lpstr>
      <vt:lpstr>Microsoft Sans Serif</vt:lpstr>
      <vt:lpstr>Symbol</vt:lpstr>
      <vt:lpstr>Office Theme</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Data Wrangling – cont’d</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SpaceX Falcon9 - Launch Sites Map</vt:lpstr>
      <vt:lpstr>SpaceX Falon9 – Success/Failed Launch Map for all Launch Sites</vt:lpstr>
      <vt:lpstr>SpaceX Falcon9 – Launch Site to proximity Distance Map</vt:lpstr>
      <vt:lpstr>PowerPoint Presentation</vt:lpstr>
      <vt:lpstr>Launch Success Counts For All Sites</vt:lpstr>
      <vt:lpstr>Launch Site with Highest Launch Success Ratio</vt:lpstr>
      <vt:lpstr>Payload vs. Launch Outcome Scatter Plot for All Sites</vt:lpstr>
      <vt:lpstr>PowerPoint Presentation</vt:lpstr>
      <vt:lpstr>Classification Accuracy</vt:lpstr>
      <vt:lpstr>Confusion Matrix</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Connor Logue</cp:lastModifiedBy>
  <cp:revision>14</cp:revision>
  <dcterms:created xsi:type="dcterms:W3CDTF">2025-06-04T14:53:30Z</dcterms:created>
  <dcterms:modified xsi:type="dcterms:W3CDTF">2025-06-04T16:00:10Z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Microsoft® PowerPoint® for Microsoft 365</vt:lpwstr>
  </property>
  <property fmtid="{D5CDD505-2E9C-101B-9397-08002B2CF9AE}" pid="4" name="LastSaved">
    <vt:filetime>2025-06-04T00:00:00Z</vt:filetime>
  </property>
  <property fmtid="{D5CDD505-2E9C-101B-9397-08002B2CF9AE}" pid="5" name="Producer">
    <vt:lpwstr>Microsoft® PowerPoint® for Microsoft 365</vt:lpwstr>
  </property>
</Properties>
</file>